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53" r:id="rId1"/>
    <p:sldMasterId id="2147483963" r:id="rId2"/>
    <p:sldMasterId id="2147486196" r:id="rId3"/>
  </p:sldMasterIdLst>
  <p:notesMasterIdLst>
    <p:notesMasterId r:id="rId34"/>
  </p:notesMasterIdLst>
  <p:handoutMasterIdLst>
    <p:handoutMasterId r:id="rId35"/>
  </p:handoutMasterIdLst>
  <p:sldIdLst>
    <p:sldId id="412" r:id="rId4"/>
    <p:sldId id="605" r:id="rId5"/>
    <p:sldId id="606" r:id="rId6"/>
    <p:sldId id="594" r:id="rId7"/>
    <p:sldId id="595" r:id="rId8"/>
    <p:sldId id="596" r:id="rId9"/>
    <p:sldId id="604" r:id="rId10"/>
    <p:sldId id="607" r:id="rId11"/>
    <p:sldId id="614" r:id="rId12"/>
    <p:sldId id="586" r:id="rId13"/>
    <p:sldId id="587" r:id="rId14"/>
    <p:sldId id="589" r:id="rId15"/>
    <p:sldId id="590" r:id="rId16"/>
    <p:sldId id="608" r:id="rId17"/>
    <p:sldId id="591" r:id="rId18"/>
    <p:sldId id="609" r:id="rId19"/>
    <p:sldId id="485" r:id="rId20"/>
    <p:sldId id="610" r:id="rId21"/>
    <p:sldId id="611" r:id="rId22"/>
    <p:sldId id="612" r:id="rId23"/>
    <p:sldId id="575" r:id="rId24"/>
    <p:sldId id="566" r:id="rId25"/>
    <p:sldId id="580" r:id="rId26"/>
    <p:sldId id="521" r:id="rId27"/>
    <p:sldId id="613" r:id="rId28"/>
    <p:sldId id="602" r:id="rId29"/>
    <p:sldId id="601" r:id="rId30"/>
    <p:sldId id="603" r:id="rId31"/>
    <p:sldId id="582" r:id="rId32"/>
    <p:sldId id="583" r:id="rId33"/>
  </p:sldIdLst>
  <p:sldSz cx="9144000" cy="6858000" type="screen4x3"/>
  <p:notesSz cx="6742113" cy="987266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728"/>
    <a:srgbClr val="004D3F"/>
    <a:srgbClr val="404040"/>
    <a:srgbClr val="A7A9AC"/>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3688" autoAdjust="0"/>
  </p:normalViewPr>
  <p:slideViewPr>
    <p:cSldViewPr>
      <p:cViewPr>
        <p:scale>
          <a:sx n="66" d="100"/>
          <a:sy n="66" d="100"/>
        </p:scale>
        <p:origin x="-1506" y="-162"/>
      </p:cViewPr>
      <p:guideLst>
        <p:guide orient="horz" pos="2160"/>
        <p:guide pos="2880"/>
      </p:guideLst>
    </p:cSldViewPr>
  </p:slideViewPr>
  <p:outlineViewPr>
    <p:cViewPr varScale="1">
      <p:scale>
        <a:sx n="170" d="200"/>
        <a:sy n="170" d="200"/>
      </p:scale>
      <p:origin x="420" y="655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82C07-DD58-4BA7-80C2-371714BC9AA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CCDB9F3-292B-415F-9D50-46D3E4E27CD5}">
      <dgm:prSet phldrT="[Text]"/>
      <dgm:spPr>
        <a:noFill/>
        <a:ln>
          <a:solidFill>
            <a:srgbClr val="004D3F">
              <a:alpha val="50000"/>
            </a:srgbClr>
          </a:solidFill>
        </a:ln>
      </dgm:spPr>
      <dgm:t>
        <a:bodyPr/>
        <a:lstStyle/>
        <a:p>
          <a:r>
            <a:rPr lang="en-US" altLang="en-US" dirty="0" smtClean="0"/>
            <a:t>Foreign ships registering in Myanmar, registration fee is according to tonnage</a:t>
          </a:r>
          <a:endParaRPr lang="en-US" dirty="0"/>
        </a:p>
      </dgm:t>
    </dgm:pt>
    <dgm:pt modelId="{49E09FAD-2494-4460-A566-FD0E728C8BB7}" type="parTrans" cxnId="{A5E4BD61-90CB-463B-A219-761DFE07FBE1}">
      <dgm:prSet/>
      <dgm:spPr/>
      <dgm:t>
        <a:bodyPr/>
        <a:lstStyle/>
        <a:p>
          <a:endParaRPr lang="en-US"/>
        </a:p>
      </dgm:t>
    </dgm:pt>
    <dgm:pt modelId="{71330B33-14EF-4D49-B31F-BFA4DB5918DA}" type="sibTrans" cxnId="{A5E4BD61-90CB-463B-A219-761DFE07FBE1}">
      <dgm:prSet/>
      <dgm:spPr/>
      <dgm:t>
        <a:bodyPr/>
        <a:lstStyle/>
        <a:p>
          <a:endParaRPr lang="en-US"/>
        </a:p>
      </dgm:t>
    </dgm:pt>
    <dgm:pt modelId="{90079AA3-4915-405F-BC66-B2E722DA7C40}">
      <dgm:prSet phldrT="[Text]"/>
      <dgm:spPr>
        <a:noFill/>
        <a:ln>
          <a:solidFill>
            <a:srgbClr val="004D3F">
              <a:alpha val="50000"/>
            </a:srgbClr>
          </a:solidFill>
        </a:ln>
      </dgm:spPr>
      <dgm:t>
        <a:bodyPr/>
        <a:lstStyle/>
        <a:p>
          <a:r>
            <a:rPr lang="en-US" altLang="en-US" dirty="0" smtClean="0"/>
            <a:t>Up to 5,000 tons ships the registration is approximately  USD 10,000 and will increase and decrease according to tonnage.</a:t>
          </a:r>
          <a:endParaRPr lang="en-US" dirty="0"/>
        </a:p>
      </dgm:t>
    </dgm:pt>
    <dgm:pt modelId="{CAA4EA3A-386D-416A-9DF3-5EF0D50350BE}" type="parTrans" cxnId="{2FD4748B-3F1F-484D-A4FC-6CD7FAF54E83}">
      <dgm:prSet/>
      <dgm:spPr/>
      <dgm:t>
        <a:bodyPr/>
        <a:lstStyle/>
        <a:p>
          <a:endParaRPr lang="en-US"/>
        </a:p>
      </dgm:t>
    </dgm:pt>
    <dgm:pt modelId="{D695DE07-8578-494D-A770-A45BD105AD32}" type="sibTrans" cxnId="{2FD4748B-3F1F-484D-A4FC-6CD7FAF54E83}">
      <dgm:prSet/>
      <dgm:spPr/>
      <dgm:t>
        <a:bodyPr/>
        <a:lstStyle/>
        <a:p>
          <a:endParaRPr lang="en-US"/>
        </a:p>
      </dgm:t>
    </dgm:pt>
    <dgm:pt modelId="{ED415F92-3529-4EAE-A7D8-4267478C258D}" type="pres">
      <dgm:prSet presAssocID="{D4A82C07-DD58-4BA7-80C2-371714BC9AA1}" presName="Name0" presStyleCnt="0">
        <dgm:presLayoutVars>
          <dgm:dir/>
          <dgm:resizeHandles val="exact"/>
        </dgm:presLayoutVars>
      </dgm:prSet>
      <dgm:spPr/>
      <dgm:t>
        <a:bodyPr/>
        <a:lstStyle/>
        <a:p>
          <a:endParaRPr lang="en-US"/>
        </a:p>
      </dgm:t>
    </dgm:pt>
    <dgm:pt modelId="{E8E6D7D8-F6F0-44A7-ACCC-9F6D4411E8F1}" type="pres">
      <dgm:prSet presAssocID="{3CCDB9F3-292B-415F-9D50-46D3E4E27CD5}" presName="composite" presStyleCnt="0"/>
      <dgm:spPr/>
    </dgm:pt>
    <dgm:pt modelId="{220AA528-5D57-4D3E-B9F7-CA652AFA1098}" type="pres">
      <dgm:prSet presAssocID="{3CCDB9F3-292B-415F-9D50-46D3E4E27CD5}" presName="rect1" presStyleLbl="trAlignAcc1" presStyleIdx="0" presStyleCnt="2">
        <dgm:presLayoutVars>
          <dgm:bulletEnabled val="1"/>
        </dgm:presLayoutVars>
      </dgm:prSet>
      <dgm:spPr/>
      <dgm:t>
        <a:bodyPr/>
        <a:lstStyle/>
        <a:p>
          <a:endParaRPr lang="en-US"/>
        </a:p>
      </dgm:t>
    </dgm:pt>
    <dgm:pt modelId="{8369AE3F-D773-4E76-8A99-5C4465388CAB}" type="pres">
      <dgm:prSet presAssocID="{3CCDB9F3-292B-415F-9D50-46D3E4E27CD5}" presName="rect2" presStyleLbl="fgImgPlace1" presStyleIdx="0" presStyleCnt="2"/>
      <dgm:spPr>
        <a:solidFill>
          <a:srgbClr val="004D3F">
            <a:alpha val="50000"/>
          </a:srgbClr>
        </a:solidFill>
      </dgm:spPr>
    </dgm:pt>
    <dgm:pt modelId="{CD6EDDF9-8B44-44F1-B339-14913B0BFD21}" type="pres">
      <dgm:prSet presAssocID="{71330B33-14EF-4D49-B31F-BFA4DB5918DA}" presName="sibTrans" presStyleCnt="0"/>
      <dgm:spPr/>
    </dgm:pt>
    <dgm:pt modelId="{BED197A6-99CF-40B0-B17E-0F2ADB46714C}" type="pres">
      <dgm:prSet presAssocID="{90079AA3-4915-405F-BC66-B2E722DA7C40}" presName="composite" presStyleCnt="0"/>
      <dgm:spPr/>
    </dgm:pt>
    <dgm:pt modelId="{AB108773-FA4A-469D-BCFA-6687721A3BC8}" type="pres">
      <dgm:prSet presAssocID="{90079AA3-4915-405F-BC66-B2E722DA7C40}" presName="rect1" presStyleLbl="trAlignAcc1" presStyleIdx="1" presStyleCnt="2">
        <dgm:presLayoutVars>
          <dgm:bulletEnabled val="1"/>
        </dgm:presLayoutVars>
      </dgm:prSet>
      <dgm:spPr/>
      <dgm:t>
        <a:bodyPr/>
        <a:lstStyle/>
        <a:p>
          <a:endParaRPr lang="en-US"/>
        </a:p>
      </dgm:t>
    </dgm:pt>
    <dgm:pt modelId="{C8BB917B-FE2E-478E-9B69-69592A12B067}" type="pres">
      <dgm:prSet presAssocID="{90079AA3-4915-405F-BC66-B2E722DA7C40}" presName="rect2" presStyleLbl="fgImgPlace1" presStyleIdx="1" presStyleCnt="2"/>
      <dgm:spPr>
        <a:solidFill>
          <a:srgbClr val="004D3F">
            <a:alpha val="50000"/>
          </a:srgbClr>
        </a:solidFill>
      </dgm:spPr>
    </dgm:pt>
  </dgm:ptLst>
  <dgm:cxnLst>
    <dgm:cxn modelId="{A5E4BD61-90CB-463B-A219-761DFE07FBE1}" srcId="{D4A82C07-DD58-4BA7-80C2-371714BC9AA1}" destId="{3CCDB9F3-292B-415F-9D50-46D3E4E27CD5}" srcOrd="0" destOrd="0" parTransId="{49E09FAD-2494-4460-A566-FD0E728C8BB7}" sibTransId="{71330B33-14EF-4D49-B31F-BFA4DB5918DA}"/>
    <dgm:cxn modelId="{898F6E2C-D4F1-4839-B26A-98BF79094604}" type="presOf" srcId="{90079AA3-4915-405F-BC66-B2E722DA7C40}" destId="{AB108773-FA4A-469D-BCFA-6687721A3BC8}" srcOrd="0" destOrd="0" presId="urn:microsoft.com/office/officeart/2008/layout/PictureStrips"/>
    <dgm:cxn modelId="{C5C0D4BE-0D2F-4ED7-B728-B630EE92BED1}" type="presOf" srcId="{D4A82C07-DD58-4BA7-80C2-371714BC9AA1}" destId="{ED415F92-3529-4EAE-A7D8-4267478C258D}" srcOrd="0" destOrd="0" presId="urn:microsoft.com/office/officeart/2008/layout/PictureStrips"/>
    <dgm:cxn modelId="{17FEB39F-B794-40D7-867A-73B7614B4AD2}" type="presOf" srcId="{3CCDB9F3-292B-415F-9D50-46D3E4E27CD5}" destId="{220AA528-5D57-4D3E-B9F7-CA652AFA1098}" srcOrd="0" destOrd="0" presId="urn:microsoft.com/office/officeart/2008/layout/PictureStrips"/>
    <dgm:cxn modelId="{2FD4748B-3F1F-484D-A4FC-6CD7FAF54E83}" srcId="{D4A82C07-DD58-4BA7-80C2-371714BC9AA1}" destId="{90079AA3-4915-405F-BC66-B2E722DA7C40}" srcOrd="1" destOrd="0" parTransId="{CAA4EA3A-386D-416A-9DF3-5EF0D50350BE}" sibTransId="{D695DE07-8578-494D-A770-A45BD105AD32}"/>
    <dgm:cxn modelId="{B654FFBA-7431-421A-B525-CCE47E2027AF}" type="presParOf" srcId="{ED415F92-3529-4EAE-A7D8-4267478C258D}" destId="{E8E6D7D8-F6F0-44A7-ACCC-9F6D4411E8F1}" srcOrd="0" destOrd="0" presId="urn:microsoft.com/office/officeart/2008/layout/PictureStrips"/>
    <dgm:cxn modelId="{3EA4D437-C1D6-4EB6-B9A3-29E5DB0C124E}" type="presParOf" srcId="{E8E6D7D8-F6F0-44A7-ACCC-9F6D4411E8F1}" destId="{220AA528-5D57-4D3E-B9F7-CA652AFA1098}" srcOrd="0" destOrd="0" presId="urn:microsoft.com/office/officeart/2008/layout/PictureStrips"/>
    <dgm:cxn modelId="{DDCE9212-1DF8-4ABE-8644-B22C3F005171}" type="presParOf" srcId="{E8E6D7D8-F6F0-44A7-ACCC-9F6D4411E8F1}" destId="{8369AE3F-D773-4E76-8A99-5C4465388CAB}" srcOrd="1" destOrd="0" presId="urn:microsoft.com/office/officeart/2008/layout/PictureStrips"/>
    <dgm:cxn modelId="{D9295DFC-55AC-40E8-86DE-2DD14FD885BB}" type="presParOf" srcId="{ED415F92-3529-4EAE-A7D8-4267478C258D}" destId="{CD6EDDF9-8B44-44F1-B339-14913B0BFD21}" srcOrd="1" destOrd="0" presId="urn:microsoft.com/office/officeart/2008/layout/PictureStrips"/>
    <dgm:cxn modelId="{F61BAC1A-9413-44B0-8707-166FC7D4A7F1}" type="presParOf" srcId="{ED415F92-3529-4EAE-A7D8-4267478C258D}" destId="{BED197A6-99CF-40B0-B17E-0F2ADB46714C}" srcOrd="2" destOrd="0" presId="urn:microsoft.com/office/officeart/2008/layout/PictureStrips"/>
    <dgm:cxn modelId="{711375FD-0AD6-4833-9F15-2C76921B2A4C}" type="presParOf" srcId="{BED197A6-99CF-40B0-B17E-0F2ADB46714C}" destId="{AB108773-FA4A-469D-BCFA-6687721A3BC8}" srcOrd="0" destOrd="0" presId="urn:microsoft.com/office/officeart/2008/layout/PictureStrips"/>
    <dgm:cxn modelId="{78C8D4D0-4805-446B-9515-C98A78CDB233}" type="presParOf" srcId="{BED197A6-99CF-40B0-B17E-0F2ADB46714C}" destId="{C8BB917B-FE2E-478E-9B69-69592A12B06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82C07-DD58-4BA7-80C2-371714BC9AA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CCDB9F3-292B-415F-9D50-46D3E4E27CD5}">
      <dgm:prSet phldrT="[Text]"/>
      <dgm:spPr>
        <a:noFill/>
        <a:ln>
          <a:solidFill>
            <a:srgbClr val="004D3F">
              <a:alpha val="50000"/>
            </a:srgbClr>
          </a:solidFill>
        </a:ln>
      </dgm:spPr>
      <dgm:t>
        <a:bodyPr/>
        <a:lstStyle/>
        <a:p>
          <a:r>
            <a:rPr lang="en-US" altLang="en-US" dirty="0" smtClean="0"/>
            <a:t>Currently, there are foreign supply ships registered as bareboat charters in Myanmar.</a:t>
          </a:r>
          <a:endParaRPr lang="en-US" dirty="0"/>
        </a:p>
      </dgm:t>
    </dgm:pt>
    <dgm:pt modelId="{49E09FAD-2494-4460-A566-FD0E728C8BB7}" type="parTrans" cxnId="{A5E4BD61-90CB-463B-A219-761DFE07FBE1}">
      <dgm:prSet/>
      <dgm:spPr/>
      <dgm:t>
        <a:bodyPr/>
        <a:lstStyle/>
        <a:p>
          <a:endParaRPr lang="en-US"/>
        </a:p>
      </dgm:t>
    </dgm:pt>
    <dgm:pt modelId="{71330B33-14EF-4D49-B31F-BFA4DB5918DA}" type="sibTrans" cxnId="{A5E4BD61-90CB-463B-A219-761DFE07FBE1}">
      <dgm:prSet/>
      <dgm:spPr/>
      <dgm:t>
        <a:bodyPr/>
        <a:lstStyle/>
        <a:p>
          <a:endParaRPr lang="en-US"/>
        </a:p>
      </dgm:t>
    </dgm:pt>
    <dgm:pt modelId="{90079AA3-4915-405F-BC66-B2E722DA7C40}">
      <dgm:prSet phldrT="[Text]"/>
      <dgm:spPr>
        <a:noFill/>
        <a:ln>
          <a:solidFill>
            <a:srgbClr val="004D3F">
              <a:alpha val="50000"/>
            </a:srgbClr>
          </a:solidFill>
        </a:ln>
      </dgm:spPr>
      <dgm:t>
        <a:bodyPr/>
        <a:lstStyle/>
        <a:p>
          <a:r>
            <a:rPr lang="en-US" altLang="en-US" dirty="0" smtClean="0"/>
            <a:t>The Master and crew are foreigners, however, this will change in the future, where it will be compulsory at operation level to hire Myanmar nationals. This is not in force yet and there will however be a grace period.</a:t>
          </a:r>
          <a:endParaRPr lang="en-US" dirty="0"/>
        </a:p>
      </dgm:t>
    </dgm:pt>
    <dgm:pt modelId="{CAA4EA3A-386D-416A-9DF3-5EF0D50350BE}" type="parTrans" cxnId="{2FD4748B-3F1F-484D-A4FC-6CD7FAF54E83}">
      <dgm:prSet/>
      <dgm:spPr/>
      <dgm:t>
        <a:bodyPr/>
        <a:lstStyle/>
        <a:p>
          <a:endParaRPr lang="en-US"/>
        </a:p>
      </dgm:t>
    </dgm:pt>
    <dgm:pt modelId="{D695DE07-8578-494D-A770-A45BD105AD32}" type="sibTrans" cxnId="{2FD4748B-3F1F-484D-A4FC-6CD7FAF54E83}">
      <dgm:prSet/>
      <dgm:spPr/>
      <dgm:t>
        <a:bodyPr/>
        <a:lstStyle/>
        <a:p>
          <a:endParaRPr lang="en-US"/>
        </a:p>
      </dgm:t>
    </dgm:pt>
    <dgm:pt modelId="{ED415F92-3529-4EAE-A7D8-4267478C258D}" type="pres">
      <dgm:prSet presAssocID="{D4A82C07-DD58-4BA7-80C2-371714BC9AA1}" presName="Name0" presStyleCnt="0">
        <dgm:presLayoutVars>
          <dgm:dir/>
          <dgm:resizeHandles val="exact"/>
        </dgm:presLayoutVars>
      </dgm:prSet>
      <dgm:spPr/>
      <dgm:t>
        <a:bodyPr/>
        <a:lstStyle/>
        <a:p>
          <a:endParaRPr lang="en-US"/>
        </a:p>
      </dgm:t>
    </dgm:pt>
    <dgm:pt modelId="{E8E6D7D8-F6F0-44A7-ACCC-9F6D4411E8F1}" type="pres">
      <dgm:prSet presAssocID="{3CCDB9F3-292B-415F-9D50-46D3E4E27CD5}" presName="composite" presStyleCnt="0"/>
      <dgm:spPr/>
    </dgm:pt>
    <dgm:pt modelId="{220AA528-5D57-4D3E-B9F7-CA652AFA1098}" type="pres">
      <dgm:prSet presAssocID="{3CCDB9F3-292B-415F-9D50-46D3E4E27CD5}" presName="rect1" presStyleLbl="trAlignAcc1" presStyleIdx="0" presStyleCnt="2">
        <dgm:presLayoutVars>
          <dgm:bulletEnabled val="1"/>
        </dgm:presLayoutVars>
      </dgm:prSet>
      <dgm:spPr/>
      <dgm:t>
        <a:bodyPr/>
        <a:lstStyle/>
        <a:p>
          <a:endParaRPr lang="en-US"/>
        </a:p>
      </dgm:t>
    </dgm:pt>
    <dgm:pt modelId="{8369AE3F-D773-4E76-8A99-5C4465388CAB}" type="pres">
      <dgm:prSet presAssocID="{3CCDB9F3-292B-415F-9D50-46D3E4E27CD5}" presName="rect2" presStyleLbl="fgImgPlace1" presStyleIdx="0" presStyleCnt="2"/>
      <dgm:spPr>
        <a:solidFill>
          <a:srgbClr val="004D3F">
            <a:alpha val="50000"/>
          </a:srgbClr>
        </a:solidFill>
      </dgm:spPr>
    </dgm:pt>
    <dgm:pt modelId="{CD6EDDF9-8B44-44F1-B339-14913B0BFD21}" type="pres">
      <dgm:prSet presAssocID="{71330B33-14EF-4D49-B31F-BFA4DB5918DA}" presName="sibTrans" presStyleCnt="0"/>
      <dgm:spPr/>
    </dgm:pt>
    <dgm:pt modelId="{BED197A6-99CF-40B0-B17E-0F2ADB46714C}" type="pres">
      <dgm:prSet presAssocID="{90079AA3-4915-405F-BC66-B2E722DA7C40}" presName="composite" presStyleCnt="0"/>
      <dgm:spPr/>
    </dgm:pt>
    <dgm:pt modelId="{AB108773-FA4A-469D-BCFA-6687721A3BC8}" type="pres">
      <dgm:prSet presAssocID="{90079AA3-4915-405F-BC66-B2E722DA7C40}" presName="rect1" presStyleLbl="trAlignAcc1" presStyleIdx="1" presStyleCnt="2">
        <dgm:presLayoutVars>
          <dgm:bulletEnabled val="1"/>
        </dgm:presLayoutVars>
      </dgm:prSet>
      <dgm:spPr/>
      <dgm:t>
        <a:bodyPr/>
        <a:lstStyle/>
        <a:p>
          <a:endParaRPr lang="en-US"/>
        </a:p>
      </dgm:t>
    </dgm:pt>
    <dgm:pt modelId="{C8BB917B-FE2E-478E-9B69-69592A12B067}" type="pres">
      <dgm:prSet presAssocID="{90079AA3-4915-405F-BC66-B2E722DA7C40}" presName="rect2" presStyleLbl="fgImgPlace1" presStyleIdx="1" presStyleCnt="2"/>
      <dgm:spPr>
        <a:solidFill>
          <a:srgbClr val="004D3F">
            <a:alpha val="50000"/>
          </a:srgbClr>
        </a:solidFill>
      </dgm:spPr>
    </dgm:pt>
  </dgm:ptLst>
  <dgm:cxnLst>
    <dgm:cxn modelId="{213F6130-C2EC-4574-A9B0-D0B98B11921C}" type="presOf" srcId="{90079AA3-4915-405F-BC66-B2E722DA7C40}" destId="{AB108773-FA4A-469D-BCFA-6687721A3BC8}" srcOrd="0" destOrd="0" presId="urn:microsoft.com/office/officeart/2008/layout/PictureStrips"/>
    <dgm:cxn modelId="{9E538AD3-67C2-4916-B6CE-A46EB41868DA}" type="presOf" srcId="{D4A82C07-DD58-4BA7-80C2-371714BC9AA1}" destId="{ED415F92-3529-4EAE-A7D8-4267478C258D}" srcOrd="0" destOrd="0" presId="urn:microsoft.com/office/officeart/2008/layout/PictureStrips"/>
    <dgm:cxn modelId="{2FD4748B-3F1F-484D-A4FC-6CD7FAF54E83}" srcId="{D4A82C07-DD58-4BA7-80C2-371714BC9AA1}" destId="{90079AA3-4915-405F-BC66-B2E722DA7C40}" srcOrd="1" destOrd="0" parTransId="{CAA4EA3A-386D-416A-9DF3-5EF0D50350BE}" sibTransId="{D695DE07-8578-494D-A770-A45BD105AD32}"/>
    <dgm:cxn modelId="{A5E4BD61-90CB-463B-A219-761DFE07FBE1}" srcId="{D4A82C07-DD58-4BA7-80C2-371714BC9AA1}" destId="{3CCDB9F3-292B-415F-9D50-46D3E4E27CD5}" srcOrd="0" destOrd="0" parTransId="{49E09FAD-2494-4460-A566-FD0E728C8BB7}" sibTransId="{71330B33-14EF-4D49-B31F-BFA4DB5918DA}"/>
    <dgm:cxn modelId="{3FBA0E04-233F-48A6-912A-144B5189C8D8}" type="presOf" srcId="{3CCDB9F3-292B-415F-9D50-46D3E4E27CD5}" destId="{220AA528-5D57-4D3E-B9F7-CA652AFA1098}" srcOrd="0" destOrd="0" presId="urn:microsoft.com/office/officeart/2008/layout/PictureStrips"/>
    <dgm:cxn modelId="{41834BC5-0F11-4C13-9F81-9661BAD7FD57}" type="presParOf" srcId="{ED415F92-3529-4EAE-A7D8-4267478C258D}" destId="{E8E6D7D8-F6F0-44A7-ACCC-9F6D4411E8F1}" srcOrd="0" destOrd="0" presId="urn:microsoft.com/office/officeart/2008/layout/PictureStrips"/>
    <dgm:cxn modelId="{854F03F7-B193-432B-9790-276C48870041}" type="presParOf" srcId="{E8E6D7D8-F6F0-44A7-ACCC-9F6D4411E8F1}" destId="{220AA528-5D57-4D3E-B9F7-CA652AFA1098}" srcOrd="0" destOrd="0" presId="urn:microsoft.com/office/officeart/2008/layout/PictureStrips"/>
    <dgm:cxn modelId="{A25CFA85-B6E0-4068-BF96-5D4999BE2901}" type="presParOf" srcId="{E8E6D7D8-F6F0-44A7-ACCC-9F6D4411E8F1}" destId="{8369AE3F-D773-4E76-8A99-5C4465388CAB}" srcOrd="1" destOrd="0" presId="urn:microsoft.com/office/officeart/2008/layout/PictureStrips"/>
    <dgm:cxn modelId="{CA0C9451-5F65-4BA6-BB7D-85CB016379F9}" type="presParOf" srcId="{ED415F92-3529-4EAE-A7D8-4267478C258D}" destId="{CD6EDDF9-8B44-44F1-B339-14913B0BFD21}" srcOrd="1" destOrd="0" presId="urn:microsoft.com/office/officeart/2008/layout/PictureStrips"/>
    <dgm:cxn modelId="{CE24BF8E-C68C-4A20-ADCB-9E2989ACD21C}" type="presParOf" srcId="{ED415F92-3529-4EAE-A7D8-4267478C258D}" destId="{BED197A6-99CF-40B0-B17E-0F2ADB46714C}" srcOrd="2" destOrd="0" presId="urn:microsoft.com/office/officeart/2008/layout/PictureStrips"/>
    <dgm:cxn modelId="{86D69E95-E1AD-484B-9CCB-362F5CB48CB1}" type="presParOf" srcId="{BED197A6-99CF-40B0-B17E-0F2ADB46714C}" destId="{AB108773-FA4A-469D-BCFA-6687721A3BC8}" srcOrd="0" destOrd="0" presId="urn:microsoft.com/office/officeart/2008/layout/PictureStrips"/>
    <dgm:cxn modelId="{446D3991-4A05-4F1D-B9D0-FD34456A9328}" type="presParOf" srcId="{BED197A6-99CF-40B0-B17E-0F2ADB46714C}" destId="{C8BB917B-FE2E-478E-9B69-69592A12B06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AA528-5D57-4D3E-B9F7-CA652AFA1098}">
      <dsp:nvSpPr>
        <dsp:cNvPr id="0" name=""/>
        <dsp:cNvSpPr/>
      </dsp:nvSpPr>
      <dsp:spPr>
        <a:xfrm>
          <a:off x="1303400" y="328373"/>
          <a:ext cx="5855671" cy="1829897"/>
        </a:xfrm>
        <a:prstGeom prst="rect">
          <a:avLst/>
        </a:prstGeom>
        <a:noFill/>
        <a:ln w="9525" cap="flat" cmpd="sng" algn="ctr">
          <a:solidFill>
            <a:srgbClr val="004D3F">
              <a:alpha val="5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9451" tIns="99060" rIns="99060" bIns="99060" numCol="1" spcCol="1270" anchor="ctr" anchorCtr="0">
          <a:noAutofit/>
        </a:bodyPr>
        <a:lstStyle/>
        <a:p>
          <a:pPr lvl="0" algn="l" defTabSz="1155700">
            <a:lnSpc>
              <a:spcPct val="90000"/>
            </a:lnSpc>
            <a:spcBef>
              <a:spcPct val="0"/>
            </a:spcBef>
            <a:spcAft>
              <a:spcPct val="35000"/>
            </a:spcAft>
          </a:pPr>
          <a:r>
            <a:rPr lang="en-US" altLang="en-US" sz="2600" kern="1200" dirty="0" smtClean="0"/>
            <a:t>Foreign ships registering in Myanmar, registration fee is according to tonnage</a:t>
          </a:r>
          <a:endParaRPr lang="en-US" sz="2600" kern="1200" dirty="0"/>
        </a:p>
      </dsp:txBody>
      <dsp:txXfrm>
        <a:off x="1303400" y="328373"/>
        <a:ext cx="5855671" cy="1829897"/>
      </dsp:txXfrm>
    </dsp:sp>
    <dsp:sp modelId="{8369AE3F-D773-4E76-8A99-5C4465388CAB}">
      <dsp:nvSpPr>
        <dsp:cNvPr id="0" name=""/>
        <dsp:cNvSpPr/>
      </dsp:nvSpPr>
      <dsp:spPr>
        <a:xfrm>
          <a:off x="1059414" y="64054"/>
          <a:ext cx="1280928" cy="1921392"/>
        </a:xfrm>
        <a:prstGeom prst="rect">
          <a:avLst/>
        </a:prstGeom>
        <a:solidFill>
          <a:srgbClr val="004D3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108773-FA4A-469D-BCFA-6687721A3BC8}">
      <dsp:nvSpPr>
        <dsp:cNvPr id="0" name=""/>
        <dsp:cNvSpPr/>
      </dsp:nvSpPr>
      <dsp:spPr>
        <a:xfrm>
          <a:off x="1303400" y="2632010"/>
          <a:ext cx="5855671" cy="1829897"/>
        </a:xfrm>
        <a:prstGeom prst="rect">
          <a:avLst/>
        </a:prstGeom>
        <a:noFill/>
        <a:ln w="9525" cap="flat" cmpd="sng" algn="ctr">
          <a:solidFill>
            <a:srgbClr val="004D3F">
              <a:alpha val="5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9451" tIns="99060" rIns="99060" bIns="99060" numCol="1" spcCol="1270" anchor="ctr" anchorCtr="0">
          <a:noAutofit/>
        </a:bodyPr>
        <a:lstStyle/>
        <a:p>
          <a:pPr lvl="0" algn="l" defTabSz="1155700">
            <a:lnSpc>
              <a:spcPct val="90000"/>
            </a:lnSpc>
            <a:spcBef>
              <a:spcPct val="0"/>
            </a:spcBef>
            <a:spcAft>
              <a:spcPct val="35000"/>
            </a:spcAft>
          </a:pPr>
          <a:r>
            <a:rPr lang="en-US" altLang="en-US" sz="2600" kern="1200" dirty="0" smtClean="0"/>
            <a:t>Up to 5,000 tons ships the registration is approximately  USD 10,000 and will increase and decrease according to tonnage.</a:t>
          </a:r>
          <a:endParaRPr lang="en-US" sz="2600" kern="1200" dirty="0"/>
        </a:p>
      </dsp:txBody>
      <dsp:txXfrm>
        <a:off x="1303400" y="2632010"/>
        <a:ext cx="5855671" cy="1829897"/>
      </dsp:txXfrm>
    </dsp:sp>
    <dsp:sp modelId="{C8BB917B-FE2E-478E-9B69-69592A12B067}">
      <dsp:nvSpPr>
        <dsp:cNvPr id="0" name=""/>
        <dsp:cNvSpPr/>
      </dsp:nvSpPr>
      <dsp:spPr>
        <a:xfrm>
          <a:off x="1059414" y="2367692"/>
          <a:ext cx="1280928" cy="1921392"/>
        </a:xfrm>
        <a:prstGeom prst="rect">
          <a:avLst/>
        </a:prstGeom>
        <a:solidFill>
          <a:srgbClr val="004D3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AA528-5D57-4D3E-B9F7-CA652AFA1098}">
      <dsp:nvSpPr>
        <dsp:cNvPr id="0" name=""/>
        <dsp:cNvSpPr/>
      </dsp:nvSpPr>
      <dsp:spPr>
        <a:xfrm>
          <a:off x="1303400" y="328373"/>
          <a:ext cx="5855671" cy="1829897"/>
        </a:xfrm>
        <a:prstGeom prst="rect">
          <a:avLst/>
        </a:prstGeom>
        <a:noFill/>
        <a:ln w="9525" cap="flat" cmpd="sng" algn="ctr">
          <a:solidFill>
            <a:srgbClr val="004D3F">
              <a:alpha val="5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9451" tIns="76200" rIns="76200" bIns="76200" numCol="1" spcCol="1270" anchor="ctr" anchorCtr="0">
          <a:noAutofit/>
        </a:bodyPr>
        <a:lstStyle/>
        <a:p>
          <a:pPr lvl="0" algn="l" defTabSz="889000">
            <a:lnSpc>
              <a:spcPct val="90000"/>
            </a:lnSpc>
            <a:spcBef>
              <a:spcPct val="0"/>
            </a:spcBef>
            <a:spcAft>
              <a:spcPct val="35000"/>
            </a:spcAft>
          </a:pPr>
          <a:r>
            <a:rPr lang="en-US" altLang="en-US" sz="2000" kern="1200" dirty="0" smtClean="0"/>
            <a:t>Currently, there are foreign supply ships registered as bareboat charters in Myanmar.</a:t>
          </a:r>
          <a:endParaRPr lang="en-US" sz="2000" kern="1200" dirty="0"/>
        </a:p>
      </dsp:txBody>
      <dsp:txXfrm>
        <a:off x="1303400" y="328373"/>
        <a:ext cx="5855671" cy="1829897"/>
      </dsp:txXfrm>
    </dsp:sp>
    <dsp:sp modelId="{8369AE3F-D773-4E76-8A99-5C4465388CAB}">
      <dsp:nvSpPr>
        <dsp:cNvPr id="0" name=""/>
        <dsp:cNvSpPr/>
      </dsp:nvSpPr>
      <dsp:spPr>
        <a:xfrm>
          <a:off x="1059414" y="64054"/>
          <a:ext cx="1280928" cy="1921392"/>
        </a:xfrm>
        <a:prstGeom prst="rect">
          <a:avLst/>
        </a:prstGeom>
        <a:solidFill>
          <a:srgbClr val="004D3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108773-FA4A-469D-BCFA-6687721A3BC8}">
      <dsp:nvSpPr>
        <dsp:cNvPr id="0" name=""/>
        <dsp:cNvSpPr/>
      </dsp:nvSpPr>
      <dsp:spPr>
        <a:xfrm>
          <a:off x="1303400" y="2632010"/>
          <a:ext cx="5855671" cy="1829897"/>
        </a:xfrm>
        <a:prstGeom prst="rect">
          <a:avLst/>
        </a:prstGeom>
        <a:noFill/>
        <a:ln w="9525" cap="flat" cmpd="sng" algn="ctr">
          <a:solidFill>
            <a:srgbClr val="004D3F">
              <a:alpha val="5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9451" tIns="76200" rIns="76200" bIns="76200" numCol="1" spcCol="1270" anchor="ctr" anchorCtr="0">
          <a:noAutofit/>
        </a:bodyPr>
        <a:lstStyle/>
        <a:p>
          <a:pPr lvl="0" algn="l" defTabSz="889000">
            <a:lnSpc>
              <a:spcPct val="90000"/>
            </a:lnSpc>
            <a:spcBef>
              <a:spcPct val="0"/>
            </a:spcBef>
            <a:spcAft>
              <a:spcPct val="35000"/>
            </a:spcAft>
          </a:pPr>
          <a:r>
            <a:rPr lang="en-US" altLang="en-US" sz="2000" kern="1200" dirty="0" smtClean="0"/>
            <a:t>The Master and crew are foreigners, however, this will change in the future, where it will be compulsory at operation level to hire Myanmar nationals. This is not in force yet and there will however be a grace period.</a:t>
          </a:r>
          <a:endParaRPr lang="en-US" sz="2000" kern="1200" dirty="0"/>
        </a:p>
      </dsp:txBody>
      <dsp:txXfrm>
        <a:off x="1303400" y="2632010"/>
        <a:ext cx="5855671" cy="1829897"/>
      </dsp:txXfrm>
    </dsp:sp>
    <dsp:sp modelId="{C8BB917B-FE2E-478E-9B69-69592A12B067}">
      <dsp:nvSpPr>
        <dsp:cNvPr id="0" name=""/>
        <dsp:cNvSpPr/>
      </dsp:nvSpPr>
      <dsp:spPr>
        <a:xfrm>
          <a:off x="1059414" y="2367692"/>
          <a:ext cx="1280928" cy="1921392"/>
        </a:xfrm>
        <a:prstGeom prst="rect">
          <a:avLst/>
        </a:prstGeom>
        <a:solidFill>
          <a:srgbClr val="004D3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19525" y="0"/>
            <a:ext cx="29210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570238C-6EAF-4AB6-9861-672FA06E86C1}" type="datetimeFigureOut">
              <a:rPr lang="en-US"/>
              <a:pPr>
                <a:defRPr/>
              </a:pPr>
              <a:t>9/4/2014</a:t>
            </a:fld>
            <a:endParaRPr lang="en-US" dirty="0"/>
          </a:p>
        </p:txBody>
      </p:sp>
      <p:sp>
        <p:nvSpPr>
          <p:cNvPr id="4" name="Footer Placeholder 3"/>
          <p:cNvSpPr>
            <a:spLocks noGrp="1"/>
          </p:cNvSpPr>
          <p:nvPr>
            <p:ph type="ftr" sz="quarter" idx="2"/>
          </p:nvPr>
        </p:nvSpPr>
        <p:spPr>
          <a:xfrm>
            <a:off x="0" y="9377363"/>
            <a:ext cx="2921000" cy="493712"/>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r>
              <a:rPr lang="en-AU" dirty="0"/>
              <a:t>Doing Business in Myanmar: Legal Considerations 23 Feb 2012</a:t>
            </a:r>
            <a:endParaRPr lang="en-US" dirty="0"/>
          </a:p>
        </p:txBody>
      </p:sp>
      <p:sp>
        <p:nvSpPr>
          <p:cNvPr id="5" name="Slide Number Placeholder 4"/>
          <p:cNvSpPr>
            <a:spLocks noGrp="1"/>
          </p:cNvSpPr>
          <p:nvPr>
            <p:ph type="sldNum" sz="quarter" idx="3"/>
          </p:nvPr>
        </p:nvSpPr>
        <p:spPr>
          <a:xfrm>
            <a:off x="3819525" y="9377363"/>
            <a:ext cx="292100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6A5184E-526D-4BB6-B401-527945803017}" type="slidenum">
              <a:rPr lang="en-US"/>
              <a:pPr>
                <a:defRPr/>
              </a:pPr>
              <a:t>‹#›</a:t>
            </a:fld>
            <a:endParaRPr lang="en-US" dirty="0"/>
          </a:p>
        </p:txBody>
      </p:sp>
    </p:spTree>
    <p:extLst>
      <p:ext uri="{BB962C8B-B14F-4D97-AF65-F5344CB8AC3E}">
        <p14:creationId xmlns:p14="http://schemas.microsoft.com/office/powerpoint/2010/main" val="24169436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p:cNvSpPr>
          <p:nvPr>
            <p:ph type="sldImg"/>
          </p:nvPr>
        </p:nvSpPr>
        <p:spPr bwMode="auto">
          <a:xfrm>
            <a:off x="1104900" y="823913"/>
            <a:ext cx="54292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218" name="Rectangle 2"/>
          <p:cNvSpPr>
            <a:spLocks noGrp="1" noChangeArrowheads="1"/>
          </p:cNvSpPr>
          <p:nvPr>
            <p:ph type="body"/>
          </p:nvPr>
        </p:nvSpPr>
        <p:spPr bwMode="auto">
          <a:xfrm>
            <a:off x="765175" y="5157788"/>
            <a:ext cx="6111875" cy="488473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p>
            <a:pPr lvl="0"/>
            <a:endParaRPr lang="fr-FR" noProof="0" smtClean="0"/>
          </a:p>
        </p:txBody>
      </p:sp>
      <p:sp>
        <p:nvSpPr>
          <p:cNvPr id="9219" name="Rectangle 3"/>
          <p:cNvSpPr>
            <a:spLocks noGrp="1" noChangeArrowheads="1"/>
          </p:cNvSpPr>
          <p:nvPr>
            <p:ph type="hdr"/>
          </p:nvPr>
        </p:nvSpPr>
        <p:spPr bwMode="auto">
          <a:xfrm>
            <a:off x="0" y="0"/>
            <a:ext cx="3314700" cy="541338"/>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US" dirty="0"/>
          </a:p>
        </p:txBody>
      </p:sp>
      <p:sp>
        <p:nvSpPr>
          <p:cNvPr id="9220" name="Rectangle 4"/>
          <p:cNvSpPr>
            <a:spLocks noGrp="1" noChangeArrowheads="1"/>
          </p:cNvSpPr>
          <p:nvPr>
            <p:ph type="dt"/>
          </p:nvPr>
        </p:nvSpPr>
        <p:spPr bwMode="auto">
          <a:xfrm>
            <a:off x="4324350" y="0"/>
            <a:ext cx="3314700" cy="541338"/>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US" dirty="0"/>
          </a:p>
        </p:txBody>
      </p:sp>
      <p:sp>
        <p:nvSpPr>
          <p:cNvPr id="9221" name="Rectangle 5"/>
          <p:cNvSpPr>
            <a:spLocks noGrp="1" noChangeArrowheads="1"/>
          </p:cNvSpPr>
          <p:nvPr>
            <p:ph type="ftr"/>
          </p:nvPr>
        </p:nvSpPr>
        <p:spPr bwMode="auto">
          <a:xfrm>
            <a:off x="0" y="10317163"/>
            <a:ext cx="3314700" cy="541337"/>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r>
              <a:rPr lang="en-AU" dirty="0"/>
              <a:t>Doing Business in Myanmar: Legal Considerations 23 Feb 2012</a:t>
            </a:r>
            <a:endParaRPr lang="en-US" dirty="0"/>
          </a:p>
        </p:txBody>
      </p:sp>
      <p:sp>
        <p:nvSpPr>
          <p:cNvPr id="9222" name="Rectangle 6"/>
          <p:cNvSpPr>
            <a:spLocks noGrp="1" noChangeArrowheads="1"/>
          </p:cNvSpPr>
          <p:nvPr>
            <p:ph type="sldNum"/>
          </p:nvPr>
        </p:nvSpPr>
        <p:spPr bwMode="auto">
          <a:xfrm>
            <a:off x="4324350" y="10317163"/>
            <a:ext cx="3314700" cy="541337"/>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8" charset="0"/>
              </a:defRPr>
            </a:lvl1pPr>
          </a:lstStyle>
          <a:p>
            <a:pPr>
              <a:defRPr/>
            </a:pPr>
            <a:fld id="{DF341187-844F-4302-82AA-E9BA0CDC75A6}" type="slidenum">
              <a:rPr lang="en-US"/>
              <a:pPr>
                <a:defRPr/>
              </a:pPr>
              <a:t>‹#›</a:t>
            </a:fld>
            <a:endParaRPr lang="en-US" dirty="0"/>
          </a:p>
        </p:txBody>
      </p:sp>
    </p:spTree>
    <p:extLst>
      <p:ext uri="{BB962C8B-B14F-4D97-AF65-F5344CB8AC3E}">
        <p14:creationId xmlns:p14="http://schemas.microsoft.com/office/powerpoint/2010/main" val="2609206875"/>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3994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fld id="{817C879D-858C-4124-9CB3-D3EED7514696}" type="slidenum">
              <a:rPr lang="en-US" altLang="en-US" smtClean="0">
                <a:solidFill>
                  <a:srgbClr val="000000"/>
                </a:solidFill>
                <a:latin typeface="Times New Roman" pitchFamily="18" charset="0"/>
              </a:rPr>
              <a:pPr eaLnBrk="1"/>
              <a:t>1</a:t>
            </a:fld>
            <a:endParaRPr lang="en-US" altLang="en-US" dirty="0" smtClean="0">
              <a:solidFill>
                <a:srgbClr val="000000"/>
              </a:solidFill>
              <a:latin typeface="Times New Roman" pitchFamily="18" charset="0"/>
            </a:endParaRPr>
          </a:p>
        </p:txBody>
      </p:sp>
      <p:sp>
        <p:nvSpPr>
          <p:cNvPr id="39941" name="Footer Placeholder 4"/>
          <p:cNvSpPr>
            <a:spLocks noGrp="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r>
              <a:rPr lang="en-AU" altLang="en-US" dirty="0" smtClean="0">
                <a:solidFill>
                  <a:srgbClr val="000000"/>
                </a:solidFill>
                <a:latin typeface="Times New Roman" pitchFamily="18" charset="0"/>
                <a:ea typeface="Arial Unicode MS" pitchFamily="34" charset="-128"/>
              </a:rPr>
              <a:t>Doing Business in Myanmar: Legal Considerations 23 Feb 2012</a:t>
            </a:r>
            <a:endParaRPr lang="en-US" altLang="en-US" dirty="0" smtClean="0">
              <a:solidFill>
                <a:srgbClr val="000000"/>
              </a:solidFill>
              <a:latin typeface="Times New Roman" pitchFamily="18" charset="0"/>
              <a:ea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41988" name="Footer Placeholder 3"/>
          <p:cNvSpPr>
            <a:spLocks noGrp="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r>
              <a:rPr lang="en-AU" altLang="en-US" dirty="0" smtClean="0">
                <a:solidFill>
                  <a:srgbClr val="000000"/>
                </a:solidFill>
                <a:latin typeface="Times New Roman" pitchFamily="18" charset="0"/>
                <a:ea typeface="Arial Unicode MS" pitchFamily="34" charset="-128"/>
              </a:rPr>
              <a:t>DFDL:  Investment and Doing Business in Myanmar 12 Feb 2014</a:t>
            </a:r>
            <a:endParaRPr lang="en-US" altLang="en-US" dirty="0" smtClean="0">
              <a:solidFill>
                <a:srgbClr val="000000"/>
              </a:solidFill>
              <a:latin typeface="Times New Roman" pitchFamily="18" charset="0"/>
              <a:ea typeface="Arial Unicode MS" pitchFamily="34" charset="-128"/>
            </a:endParaRPr>
          </a:p>
        </p:txBody>
      </p:sp>
      <p:sp>
        <p:nvSpPr>
          <p:cNvPr id="41989" name="Slide Number Placeholder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SimSun" pitchFamily="2" charset="-122"/>
              </a:defRPr>
            </a:lvl1pPr>
            <a:lvl2pPr eaLnBrk="0">
              <a:tabLst>
                <a:tab pos="723900" algn="l"/>
                <a:tab pos="1447800" algn="l"/>
                <a:tab pos="2171700" algn="l"/>
                <a:tab pos="2895600" algn="l"/>
              </a:tabLst>
              <a:defRPr>
                <a:solidFill>
                  <a:schemeClr val="tx1"/>
                </a:solidFill>
                <a:latin typeface="Arial" charset="0"/>
                <a:ea typeface="SimSun" pitchFamily="2" charset="-122"/>
              </a:defRPr>
            </a:lvl2pPr>
            <a:lvl3pPr eaLnBrk="0">
              <a:tabLst>
                <a:tab pos="723900" algn="l"/>
                <a:tab pos="1447800" algn="l"/>
                <a:tab pos="2171700" algn="l"/>
                <a:tab pos="2895600" algn="l"/>
              </a:tabLst>
              <a:defRPr>
                <a:solidFill>
                  <a:schemeClr val="tx1"/>
                </a:solidFill>
                <a:latin typeface="Arial" charset="0"/>
                <a:ea typeface="SimSun" pitchFamily="2" charset="-122"/>
              </a:defRPr>
            </a:lvl3pPr>
            <a:lvl4pPr eaLnBrk="0">
              <a:tabLst>
                <a:tab pos="723900" algn="l"/>
                <a:tab pos="1447800" algn="l"/>
                <a:tab pos="2171700" algn="l"/>
                <a:tab pos="2895600" algn="l"/>
              </a:tabLst>
              <a:defRPr>
                <a:solidFill>
                  <a:schemeClr val="tx1"/>
                </a:solidFill>
                <a:latin typeface="Arial" charset="0"/>
                <a:ea typeface="SimSun" pitchFamily="2" charset="-122"/>
              </a:defRPr>
            </a:lvl4pPr>
            <a:lvl5pPr eaLnBrk="0">
              <a:tabLst>
                <a:tab pos="723900" algn="l"/>
                <a:tab pos="1447800" algn="l"/>
                <a:tab pos="2171700" algn="l"/>
                <a:tab pos="2895600" algn="l"/>
              </a:tabLst>
              <a:defRPr>
                <a:solidFill>
                  <a:schemeClr val="tx1"/>
                </a:solidFill>
                <a:latin typeface="Arial" charset="0"/>
                <a:ea typeface="SimSun"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SimSun" pitchFamily="2" charset="-122"/>
              </a:defRPr>
            </a:lvl9pPr>
          </a:lstStyle>
          <a:p>
            <a:pPr eaLnBrk="1"/>
            <a:fld id="{25D917E2-7671-40FF-8CC0-E4A5839E87D1}" type="slidenum">
              <a:rPr lang="en-US" altLang="en-US" smtClean="0">
                <a:solidFill>
                  <a:srgbClr val="000000"/>
                </a:solidFill>
                <a:latin typeface="Times New Roman" pitchFamily="18" charset="0"/>
              </a:rPr>
              <a:pPr eaLnBrk="1"/>
              <a:t>30</a:t>
            </a:fld>
            <a:endParaRPr lang="en-US" altLang="en-US" dirty="0" smtClean="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AU" dirty="0" smtClean="0"/>
              <a:t>DFDL - Update on Legal &amp; Tax Issues in the Mekong Region with a Focus on Myanmar and Vietnam - 17-Sep-2013</a:t>
            </a:r>
            <a:endParaRPr lang="en-US" dirty="0"/>
          </a:p>
        </p:txBody>
      </p:sp>
      <p:sp>
        <p:nvSpPr>
          <p:cNvPr id="5" name="Slide Number Placeholder 4"/>
          <p:cNvSpPr>
            <a:spLocks noGrp="1"/>
          </p:cNvSpPr>
          <p:nvPr>
            <p:ph type="sldNum" sz="quarter" idx="11"/>
          </p:nvPr>
        </p:nvSpPr>
        <p:spPr/>
        <p:txBody>
          <a:bodyPr/>
          <a:lstStyle/>
          <a:p>
            <a:pPr>
              <a:defRPr/>
            </a:pPr>
            <a:fld id="{7836F636-145B-44F1-BB19-6A0DB03248AE}" type="slidenum">
              <a:rPr lang="en-US" smtClean="0"/>
              <a:pPr>
                <a:defRPr/>
              </a:pPr>
              <a:t>2</a:t>
            </a:fld>
            <a:endParaRPr lang="en-US" dirty="0"/>
          </a:p>
        </p:txBody>
      </p:sp>
    </p:spTree>
    <p:extLst>
      <p:ext uri="{BB962C8B-B14F-4D97-AF65-F5344CB8AC3E}">
        <p14:creationId xmlns:p14="http://schemas.microsoft.com/office/powerpoint/2010/main" val="238766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AU" dirty="0" smtClean="0"/>
              <a:t>DFDL - Update on Legal &amp; Tax Issues in the Mekong Region with a Focus on Myanmar and Vietnam - 17-Sep-2013</a:t>
            </a:r>
            <a:endParaRPr lang="en-US" dirty="0"/>
          </a:p>
        </p:txBody>
      </p:sp>
      <p:sp>
        <p:nvSpPr>
          <p:cNvPr id="5" name="Slide Number Placeholder 4"/>
          <p:cNvSpPr>
            <a:spLocks noGrp="1"/>
          </p:cNvSpPr>
          <p:nvPr>
            <p:ph type="sldNum" sz="quarter" idx="11"/>
          </p:nvPr>
        </p:nvSpPr>
        <p:spPr/>
        <p:txBody>
          <a:bodyPr/>
          <a:lstStyle/>
          <a:p>
            <a:pPr>
              <a:defRPr/>
            </a:pPr>
            <a:fld id="{7836F636-145B-44F1-BB19-6A0DB03248AE}" type="slidenum">
              <a:rPr lang="en-US" smtClean="0"/>
              <a:pPr>
                <a:defRPr/>
              </a:pPr>
              <a:t>3</a:t>
            </a:fld>
            <a:endParaRPr lang="en-US" dirty="0"/>
          </a:p>
        </p:txBody>
      </p:sp>
    </p:spTree>
    <p:extLst>
      <p:ext uri="{BB962C8B-B14F-4D97-AF65-F5344CB8AC3E}">
        <p14:creationId xmlns:p14="http://schemas.microsoft.com/office/powerpoint/2010/main" val="238766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AU" dirty="0" smtClean="0"/>
              <a:t>DFDL - Update on Legal &amp; Tax Issues in the Mekong Region with a Focus on Myanmar and Vietnam - 17-Sep-2013</a:t>
            </a:r>
            <a:endParaRPr lang="en-US" dirty="0"/>
          </a:p>
        </p:txBody>
      </p:sp>
      <p:sp>
        <p:nvSpPr>
          <p:cNvPr id="5" name="Slide Number Placeholder 4"/>
          <p:cNvSpPr>
            <a:spLocks noGrp="1"/>
          </p:cNvSpPr>
          <p:nvPr>
            <p:ph type="sldNum" sz="quarter" idx="11"/>
          </p:nvPr>
        </p:nvSpPr>
        <p:spPr/>
        <p:txBody>
          <a:bodyPr/>
          <a:lstStyle/>
          <a:p>
            <a:pPr>
              <a:defRPr/>
            </a:pPr>
            <a:fld id="{7836F636-145B-44F1-BB19-6A0DB03248AE}" type="slidenum">
              <a:rPr lang="en-US" smtClean="0"/>
              <a:pPr>
                <a:defRPr/>
              </a:pPr>
              <a:t>8</a:t>
            </a:fld>
            <a:endParaRPr lang="en-US" dirty="0"/>
          </a:p>
        </p:txBody>
      </p:sp>
    </p:spTree>
    <p:extLst>
      <p:ext uri="{BB962C8B-B14F-4D97-AF65-F5344CB8AC3E}">
        <p14:creationId xmlns:p14="http://schemas.microsoft.com/office/powerpoint/2010/main" val="238766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AU" dirty="0" smtClean="0"/>
              <a:t>DFDL - Update on Legal &amp; Tax Issues in the Mekong Region with a Focus on Myanmar and Vietnam - 17-Sep-2013</a:t>
            </a:r>
            <a:endParaRPr lang="en-US" dirty="0"/>
          </a:p>
        </p:txBody>
      </p:sp>
      <p:sp>
        <p:nvSpPr>
          <p:cNvPr id="5" name="Slide Number Placeholder 4"/>
          <p:cNvSpPr>
            <a:spLocks noGrp="1"/>
          </p:cNvSpPr>
          <p:nvPr>
            <p:ph type="sldNum" sz="quarter" idx="11"/>
          </p:nvPr>
        </p:nvSpPr>
        <p:spPr/>
        <p:txBody>
          <a:bodyPr/>
          <a:lstStyle/>
          <a:p>
            <a:pPr>
              <a:defRPr/>
            </a:pPr>
            <a:fld id="{7836F636-145B-44F1-BB19-6A0DB03248AE}" type="slidenum">
              <a:rPr lang="en-US" smtClean="0"/>
              <a:pPr>
                <a:defRPr/>
              </a:pPr>
              <a:t>14</a:t>
            </a:fld>
            <a:endParaRPr lang="en-US" dirty="0"/>
          </a:p>
        </p:txBody>
      </p:sp>
    </p:spTree>
    <p:extLst>
      <p:ext uri="{BB962C8B-B14F-4D97-AF65-F5344CB8AC3E}">
        <p14:creationId xmlns:p14="http://schemas.microsoft.com/office/powerpoint/2010/main" val="238766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AU" dirty="0" smtClean="0"/>
              <a:t>DFDL - Update on Legal &amp; Tax Issues in the Mekong Region with a Focus on Myanmar and Vietnam - 17-Sep-2013</a:t>
            </a:r>
            <a:endParaRPr lang="en-US" dirty="0"/>
          </a:p>
        </p:txBody>
      </p:sp>
      <p:sp>
        <p:nvSpPr>
          <p:cNvPr id="5" name="Slide Number Placeholder 4"/>
          <p:cNvSpPr>
            <a:spLocks noGrp="1"/>
          </p:cNvSpPr>
          <p:nvPr>
            <p:ph type="sldNum" sz="quarter" idx="11"/>
          </p:nvPr>
        </p:nvSpPr>
        <p:spPr/>
        <p:txBody>
          <a:bodyPr/>
          <a:lstStyle/>
          <a:p>
            <a:pPr>
              <a:defRPr/>
            </a:pPr>
            <a:fld id="{7836F636-145B-44F1-BB19-6A0DB03248AE}" type="slidenum">
              <a:rPr lang="en-US" smtClean="0"/>
              <a:pPr>
                <a:defRPr/>
              </a:pPr>
              <a:t>16</a:t>
            </a:fld>
            <a:endParaRPr lang="en-US" dirty="0"/>
          </a:p>
        </p:txBody>
      </p:sp>
    </p:spTree>
    <p:extLst>
      <p:ext uri="{BB962C8B-B14F-4D97-AF65-F5344CB8AC3E}">
        <p14:creationId xmlns:p14="http://schemas.microsoft.com/office/powerpoint/2010/main" val="238766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AU" dirty="0" smtClean="0"/>
              <a:t>DFDL - Update on Legal &amp; Tax Issues in the Mekong Region with a Focus on Myanmar and Vietnam - 17-Sep-2013</a:t>
            </a:r>
            <a:endParaRPr lang="en-US" dirty="0"/>
          </a:p>
        </p:txBody>
      </p:sp>
      <p:sp>
        <p:nvSpPr>
          <p:cNvPr id="5" name="Slide Number Placeholder 4"/>
          <p:cNvSpPr>
            <a:spLocks noGrp="1"/>
          </p:cNvSpPr>
          <p:nvPr>
            <p:ph type="sldNum" sz="quarter" idx="11"/>
          </p:nvPr>
        </p:nvSpPr>
        <p:spPr/>
        <p:txBody>
          <a:bodyPr/>
          <a:lstStyle/>
          <a:p>
            <a:pPr>
              <a:defRPr/>
            </a:pPr>
            <a:fld id="{7836F636-145B-44F1-BB19-6A0DB03248AE}" type="slidenum">
              <a:rPr lang="en-US" smtClean="0"/>
              <a:pPr>
                <a:defRPr/>
              </a:pPr>
              <a:t>20</a:t>
            </a:fld>
            <a:endParaRPr lang="en-US" dirty="0"/>
          </a:p>
        </p:txBody>
      </p:sp>
    </p:spTree>
    <p:extLst>
      <p:ext uri="{BB962C8B-B14F-4D97-AF65-F5344CB8AC3E}">
        <p14:creationId xmlns:p14="http://schemas.microsoft.com/office/powerpoint/2010/main" val="238766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AU" dirty="0" smtClean="0"/>
              <a:t>DFDL - Update on Legal &amp; Tax Issues in the Mekong Region with a Focus on Myanmar and Vietnam - 17-Sep-2013</a:t>
            </a:r>
            <a:endParaRPr lang="en-US" dirty="0"/>
          </a:p>
        </p:txBody>
      </p:sp>
      <p:sp>
        <p:nvSpPr>
          <p:cNvPr id="5" name="Slide Number Placeholder 4"/>
          <p:cNvSpPr>
            <a:spLocks noGrp="1"/>
          </p:cNvSpPr>
          <p:nvPr>
            <p:ph type="sldNum" sz="quarter" idx="11"/>
          </p:nvPr>
        </p:nvSpPr>
        <p:spPr/>
        <p:txBody>
          <a:bodyPr/>
          <a:lstStyle/>
          <a:p>
            <a:pPr>
              <a:defRPr/>
            </a:pPr>
            <a:fld id="{7836F636-145B-44F1-BB19-6A0DB03248AE}" type="slidenum">
              <a:rPr lang="en-US" smtClean="0"/>
              <a:pPr>
                <a:defRPr/>
              </a:pPr>
              <a:t>25</a:t>
            </a:fld>
            <a:endParaRPr lang="en-US" dirty="0"/>
          </a:p>
        </p:txBody>
      </p:sp>
    </p:spTree>
    <p:extLst>
      <p:ext uri="{BB962C8B-B14F-4D97-AF65-F5344CB8AC3E}">
        <p14:creationId xmlns:p14="http://schemas.microsoft.com/office/powerpoint/2010/main" val="238766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40964" name="Footer Placeholder 3"/>
          <p:cNvSpPr>
            <a:spLocks noGrp="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722313" algn="l"/>
                <a:tab pos="1446213" algn="l"/>
                <a:tab pos="2170113" algn="l"/>
                <a:tab pos="2894013" algn="l"/>
              </a:tabLst>
              <a:defRPr>
                <a:solidFill>
                  <a:schemeClr val="tx1"/>
                </a:solidFill>
                <a:latin typeface="Arial" charset="0"/>
                <a:ea typeface="SimSun" pitchFamily="2" charset="-122"/>
              </a:defRPr>
            </a:lvl1pPr>
            <a:lvl2pPr eaLnBrk="0">
              <a:tabLst>
                <a:tab pos="722313" algn="l"/>
                <a:tab pos="1446213" algn="l"/>
                <a:tab pos="2170113" algn="l"/>
                <a:tab pos="2894013" algn="l"/>
              </a:tabLst>
              <a:defRPr>
                <a:solidFill>
                  <a:schemeClr val="tx1"/>
                </a:solidFill>
                <a:latin typeface="Arial" charset="0"/>
                <a:ea typeface="SimSun" pitchFamily="2" charset="-122"/>
              </a:defRPr>
            </a:lvl2pPr>
            <a:lvl3pPr eaLnBrk="0">
              <a:tabLst>
                <a:tab pos="722313" algn="l"/>
                <a:tab pos="1446213" algn="l"/>
                <a:tab pos="2170113" algn="l"/>
                <a:tab pos="2894013" algn="l"/>
              </a:tabLst>
              <a:defRPr>
                <a:solidFill>
                  <a:schemeClr val="tx1"/>
                </a:solidFill>
                <a:latin typeface="Arial" charset="0"/>
                <a:ea typeface="SimSun" pitchFamily="2" charset="-122"/>
              </a:defRPr>
            </a:lvl3pPr>
            <a:lvl4pPr eaLnBrk="0">
              <a:tabLst>
                <a:tab pos="722313" algn="l"/>
                <a:tab pos="1446213" algn="l"/>
                <a:tab pos="2170113" algn="l"/>
                <a:tab pos="2894013" algn="l"/>
              </a:tabLst>
              <a:defRPr>
                <a:solidFill>
                  <a:schemeClr val="tx1"/>
                </a:solidFill>
                <a:latin typeface="Arial" charset="0"/>
                <a:ea typeface="SimSun" pitchFamily="2" charset="-122"/>
              </a:defRPr>
            </a:lvl4pPr>
            <a:lvl5pPr eaLnBrk="0">
              <a:tabLst>
                <a:tab pos="722313" algn="l"/>
                <a:tab pos="1446213" algn="l"/>
                <a:tab pos="2170113" algn="l"/>
                <a:tab pos="2894013" algn="l"/>
              </a:tabLst>
              <a:defRPr>
                <a:solidFill>
                  <a:schemeClr val="tx1"/>
                </a:solidFill>
                <a:latin typeface="Arial" charset="0"/>
                <a:ea typeface="SimSun"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9pPr>
          </a:lstStyle>
          <a:p>
            <a:pPr eaLnBrk="1"/>
            <a:r>
              <a:rPr lang="en-AU" altLang="en-US" dirty="0" smtClean="0">
                <a:solidFill>
                  <a:srgbClr val="000000"/>
                </a:solidFill>
                <a:latin typeface="Times New Roman" pitchFamily="18" charset="0"/>
                <a:ea typeface="Arial Unicode MS" pitchFamily="34" charset="-128"/>
              </a:rPr>
              <a:t>DFDL:  Investment and Doing Business in Myanmar 12 Feb 2014</a:t>
            </a:r>
            <a:endParaRPr lang="en-US" altLang="en-US" dirty="0" smtClean="0">
              <a:solidFill>
                <a:srgbClr val="000000"/>
              </a:solidFill>
              <a:latin typeface="Times New Roman" pitchFamily="18" charset="0"/>
              <a:ea typeface="Arial Unicode MS" pitchFamily="34" charset="-128"/>
            </a:endParaRPr>
          </a:p>
        </p:txBody>
      </p:sp>
      <p:sp>
        <p:nvSpPr>
          <p:cNvPr id="40965" name="Slide Number Placeholder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722313" algn="l"/>
                <a:tab pos="1446213" algn="l"/>
                <a:tab pos="2170113" algn="l"/>
                <a:tab pos="2894013" algn="l"/>
              </a:tabLst>
              <a:defRPr>
                <a:solidFill>
                  <a:schemeClr val="tx1"/>
                </a:solidFill>
                <a:latin typeface="Arial" charset="0"/>
                <a:ea typeface="SimSun" pitchFamily="2" charset="-122"/>
              </a:defRPr>
            </a:lvl1pPr>
            <a:lvl2pPr eaLnBrk="0">
              <a:tabLst>
                <a:tab pos="722313" algn="l"/>
                <a:tab pos="1446213" algn="l"/>
                <a:tab pos="2170113" algn="l"/>
                <a:tab pos="2894013" algn="l"/>
              </a:tabLst>
              <a:defRPr>
                <a:solidFill>
                  <a:schemeClr val="tx1"/>
                </a:solidFill>
                <a:latin typeface="Arial" charset="0"/>
                <a:ea typeface="SimSun" pitchFamily="2" charset="-122"/>
              </a:defRPr>
            </a:lvl2pPr>
            <a:lvl3pPr eaLnBrk="0">
              <a:tabLst>
                <a:tab pos="722313" algn="l"/>
                <a:tab pos="1446213" algn="l"/>
                <a:tab pos="2170113" algn="l"/>
                <a:tab pos="2894013" algn="l"/>
              </a:tabLst>
              <a:defRPr>
                <a:solidFill>
                  <a:schemeClr val="tx1"/>
                </a:solidFill>
                <a:latin typeface="Arial" charset="0"/>
                <a:ea typeface="SimSun" pitchFamily="2" charset="-122"/>
              </a:defRPr>
            </a:lvl3pPr>
            <a:lvl4pPr eaLnBrk="0">
              <a:tabLst>
                <a:tab pos="722313" algn="l"/>
                <a:tab pos="1446213" algn="l"/>
                <a:tab pos="2170113" algn="l"/>
                <a:tab pos="2894013" algn="l"/>
              </a:tabLst>
              <a:defRPr>
                <a:solidFill>
                  <a:schemeClr val="tx1"/>
                </a:solidFill>
                <a:latin typeface="Arial" charset="0"/>
                <a:ea typeface="SimSun" pitchFamily="2" charset="-122"/>
              </a:defRPr>
            </a:lvl4pPr>
            <a:lvl5pPr eaLnBrk="0">
              <a:tabLst>
                <a:tab pos="722313" algn="l"/>
                <a:tab pos="1446213" algn="l"/>
                <a:tab pos="2170113" algn="l"/>
                <a:tab pos="2894013" algn="l"/>
              </a:tabLst>
              <a:defRPr>
                <a:solidFill>
                  <a:schemeClr val="tx1"/>
                </a:solidFill>
                <a:latin typeface="Arial" charset="0"/>
                <a:ea typeface="SimSun"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2313" algn="l"/>
                <a:tab pos="1446213" algn="l"/>
                <a:tab pos="2170113" algn="l"/>
                <a:tab pos="2894013" algn="l"/>
              </a:tabLst>
              <a:defRPr>
                <a:solidFill>
                  <a:schemeClr val="tx1"/>
                </a:solidFill>
                <a:latin typeface="Arial" charset="0"/>
                <a:ea typeface="SimSun" pitchFamily="2" charset="-122"/>
              </a:defRPr>
            </a:lvl9pPr>
          </a:lstStyle>
          <a:p>
            <a:pPr eaLnBrk="1"/>
            <a:fld id="{DA87332B-07A9-4898-A785-12F7770F1112}" type="slidenum">
              <a:rPr lang="en-US" altLang="en-US" smtClean="0">
                <a:solidFill>
                  <a:srgbClr val="000000"/>
                </a:solidFill>
                <a:latin typeface="Times New Roman" pitchFamily="18" charset="0"/>
              </a:rPr>
              <a:pPr eaLnBrk="1"/>
              <a:t>29</a:t>
            </a:fld>
            <a:endParaRPr lang="en-US" altLang="en-US" dirty="0" smtClean="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4" name="Footer Placeholder 4"/>
          <p:cNvSpPr txBox="1">
            <a:spLocks/>
          </p:cNvSpPr>
          <p:nvPr/>
        </p:nvSpPr>
        <p:spPr>
          <a:xfrm>
            <a:off x="741363" y="6400800"/>
            <a:ext cx="720725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600" spc="160" dirty="0" smtClean="0">
                <a:solidFill>
                  <a:srgbClr val="85888B"/>
                </a:solidFill>
              </a:rPr>
              <a:t>BANGLADESH    |   CAMBODIA    |    INDONESIA     |    LAO P.D.R.     |    MYANMAR     |    SINGAPORE     |    THAILAND   |     VIETNAM</a:t>
            </a:r>
            <a:endParaRPr lang="en-US" sz="600" spc="160" dirty="0">
              <a:solidFill>
                <a:srgbClr val="85888B"/>
              </a:solidFill>
            </a:endParaRPr>
          </a:p>
        </p:txBody>
      </p:sp>
      <p:grpSp>
        <p:nvGrpSpPr>
          <p:cNvPr id="5" name="Group 6"/>
          <p:cNvGrpSpPr>
            <a:grpSpLocks/>
          </p:cNvGrpSpPr>
          <p:nvPr/>
        </p:nvGrpSpPr>
        <p:grpSpPr bwMode="auto">
          <a:xfrm>
            <a:off x="0" y="168275"/>
            <a:ext cx="9144000" cy="944563"/>
            <a:chOff x="0" y="168117"/>
            <a:chExt cx="9144000" cy="944879"/>
          </a:xfrm>
        </p:grpSpPr>
        <p:sp>
          <p:nvSpPr>
            <p:cNvPr id="6" name="Rectangle 5"/>
            <p:cNvSpPr/>
            <p:nvPr userDrawn="1"/>
          </p:nvSpPr>
          <p:spPr>
            <a:xfrm>
              <a:off x="0" y="228462"/>
              <a:ext cx="9144000" cy="762255"/>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7" name="Rectangle 6"/>
            <p:cNvSpPr/>
            <p:nvPr userDrawn="1"/>
          </p:nvSpPr>
          <p:spPr>
            <a:xfrm>
              <a:off x="0" y="168117"/>
              <a:ext cx="9144000" cy="46053"/>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8" name="Rectangle 7"/>
            <p:cNvSpPr/>
            <p:nvPr userDrawn="1"/>
          </p:nvSpPr>
          <p:spPr>
            <a:xfrm>
              <a:off x="0" y="1006597"/>
              <a:ext cx="9144000" cy="106399"/>
            </a:xfrm>
            <a:prstGeom prst="rect">
              <a:avLst/>
            </a:prstGeom>
            <a:solidFill>
              <a:srgbClr val="A6A8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grpSp>
      <p:pic>
        <p:nvPicPr>
          <p:cNvPr id="9"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04813"/>
            <a:ext cx="146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lvl1pPr marL="0" indent="0">
              <a:buNone/>
              <a:defRPr sz="2400">
                <a:solidFill>
                  <a:srgbClr val="404040"/>
                </a:solidFill>
              </a:defRPr>
            </a:lvl1pPr>
            <a:lvl2pPr marL="742950" indent="-285750">
              <a:buFont typeface="Wingdings" pitchFamily="2" charset="2"/>
              <a:buChar char="§"/>
              <a:defRPr sz="2000">
                <a:solidFill>
                  <a:srgbClr val="404040"/>
                </a:solidFill>
              </a:defRPr>
            </a:lvl2pPr>
            <a:lvl3pPr marL="1143000" indent="-228600">
              <a:buFont typeface="Calibri" pitchFamily="34" charset="0"/>
              <a:buChar char="‒"/>
              <a:defRPr sz="1800">
                <a:solidFill>
                  <a:srgbClr val="404040"/>
                </a:solidFill>
              </a:defRPr>
            </a:lvl3pPr>
            <a:lvl4pPr marL="1600200" indent="-228600">
              <a:buFont typeface="Arial" pitchFamily="34" charset="0"/>
              <a:buChar char="•"/>
              <a:defRPr sz="1600">
                <a:solidFill>
                  <a:srgbClr val="404040"/>
                </a:solidFill>
              </a:defRPr>
            </a:lvl4pPr>
            <a:lvl5pPr>
              <a:defRPr sz="16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1000" y="350793"/>
            <a:ext cx="6858000" cy="557927"/>
          </a:xfrm>
          <a:prstGeom prst="rect">
            <a:avLst/>
          </a:prstGeom>
        </p:spPr>
        <p:txBody>
          <a:bodyPr anchor="ctr" anchorCtr="0">
            <a:noAutofit/>
          </a:bodyPr>
          <a:lstStyle>
            <a:lvl1pPr algn="l">
              <a:defRPr sz="2400">
                <a:solidFill>
                  <a:schemeClr val="bg1"/>
                </a:solidFill>
              </a:defRPr>
            </a:lvl1pPr>
          </a:lstStyle>
          <a:p>
            <a:r>
              <a:rPr lang="en-US" smtClean="0"/>
              <a:t>Click to edit Master title style</a:t>
            </a:r>
            <a:endParaRPr lang="en-US" dirty="0"/>
          </a:p>
        </p:txBody>
      </p:sp>
      <p:sp>
        <p:nvSpPr>
          <p:cNvPr id="10" name="Slide Number Placeholder 6"/>
          <p:cNvSpPr>
            <a:spLocks noGrp="1"/>
          </p:cNvSpPr>
          <p:nvPr>
            <p:ph type="sldNum" sz="quarter" idx="10"/>
          </p:nvPr>
        </p:nvSpPr>
        <p:spPr/>
        <p:txBody>
          <a:bodyPr rIns="0" anchor="b"/>
          <a:lstStyle>
            <a:lvl1pPr algn="r">
              <a:defRPr>
                <a:solidFill>
                  <a:srgbClr val="7F7F7F"/>
                </a:solidFill>
                <a:latin typeface="Calibri" pitchFamily="34" charset="0"/>
              </a:defRPr>
            </a:lvl1pPr>
          </a:lstStyle>
          <a:p>
            <a:pPr>
              <a:defRPr/>
            </a:pPr>
            <a:fld id="{DB9F8624-228F-4A9E-B4A5-CE870C4DB5AC}" type="slidenum">
              <a:rPr lang="en-US"/>
              <a:pPr>
                <a:defRPr/>
              </a:pPr>
              <a:t>‹#›</a:t>
            </a:fld>
            <a:endParaRPr lang="en-US" dirty="0"/>
          </a:p>
        </p:txBody>
      </p:sp>
    </p:spTree>
    <p:extLst>
      <p:ext uri="{BB962C8B-B14F-4D97-AF65-F5344CB8AC3E}">
        <p14:creationId xmlns:p14="http://schemas.microsoft.com/office/powerpoint/2010/main" val="298331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800884-FE25-4C68-ADD0-69C7DB9788D0}" type="slidenum">
              <a:rPr lang="en-US"/>
              <a:pPr>
                <a:defRPr/>
              </a:pPr>
              <a:t>‹#›</a:t>
            </a:fld>
            <a:endParaRPr lang="en-US" dirty="0"/>
          </a:p>
        </p:txBody>
      </p:sp>
    </p:spTree>
    <p:extLst>
      <p:ext uri="{BB962C8B-B14F-4D97-AF65-F5344CB8AC3E}">
        <p14:creationId xmlns:p14="http://schemas.microsoft.com/office/powerpoint/2010/main" val="28783641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8E2B36-E826-4A19-AE2E-EDF14726B0F7}" type="slidenum">
              <a:rPr lang="en-US"/>
              <a:pPr>
                <a:defRPr/>
              </a:pPr>
              <a:t>‹#›</a:t>
            </a:fld>
            <a:endParaRPr lang="en-US" dirty="0"/>
          </a:p>
        </p:txBody>
      </p:sp>
    </p:spTree>
    <p:extLst>
      <p:ext uri="{BB962C8B-B14F-4D97-AF65-F5344CB8AC3E}">
        <p14:creationId xmlns:p14="http://schemas.microsoft.com/office/powerpoint/2010/main" val="38960664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9F26F70-840E-441E-8D2C-5AB57674AE36}" type="slidenum">
              <a:rPr lang="en-US"/>
              <a:pPr>
                <a:defRPr/>
              </a:pPr>
              <a:t>‹#›</a:t>
            </a:fld>
            <a:endParaRPr lang="en-US" dirty="0"/>
          </a:p>
        </p:txBody>
      </p:sp>
    </p:spTree>
    <p:extLst>
      <p:ext uri="{BB962C8B-B14F-4D97-AF65-F5344CB8AC3E}">
        <p14:creationId xmlns:p14="http://schemas.microsoft.com/office/powerpoint/2010/main" val="27931093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75B0247-E528-4B7D-B0E1-71334C5F9B25}" type="slidenum">
              <a:rPr lang="en-US"/>
              <a:pPr>
                <a:defRPr/>
              </a:pPr>
              <a:t>‹#›</a:t>
            </a:fld>
            <a:endParaRPr lang="en-US" dirty="0"/>
          </a:p>
        </p:txBody>
      </p:sp>
    </p:spTree>
    <p:extLst>
      <p:ext uri="{BB962C8B-B14F-4D97-AF65-F5344CB8AC3E}">
        <p14:creationId xmlns:p14="http://schemas.microsoft.com/office/powerpoint/2010/main" val="9470846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50484A4-0927-475E-87C5-C6B860890E5D}" type="slidenum">
              <a:rPr lang="en-US"/>
              <a:pPr>
                <a:defRPr/>
              </a:pPr>
              <a:t>‹#›</a:t>
            </a:fld>
            <a:endParaRPr lang="en-US" dirty="0"/>
          </a:p>
        </p:txBody>
      </p:sp>
    </p:spTree>
    <p:extLst>
      <p:ext uri="{BB962C8B-B14F-4D97-AF65-F5344CB8AC3E}">
        <p14:creationId xmlns:p14="http://schemas.microsoft.com/office/powerpoint/2010/main" val="32800858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5659297-79B2-4E74-902C-B90E429E0D19}" type="slidenum">
              <a:rPr lang="en-US"/>
              <a:pPr>
                <a:defRPr/>
              </a:pPr>
              <a:t>‹#›</a:t>
            </a:fld>
            <a:endParaRPr lang="en-US" dirty="0"/>
          </a:p>
        </p:txBody>
      </p:sp>
    </p:spTree>
    <p:extLst>
      <p:ext uri="{BB962C8B-B14F-4D97-AF65-F5344CB8AC3E}">
        <p14:creationId xmlns:p14="http://schemas.microsoft.com/office/powerpoint/2010/main" val="28574567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4C8D79-B39E-4C9F-9175-7B9F7EAB873C}" type="slidenum">
              <a:rPr lang="en-US"/>
              <a:pPr>
                <a:defRPr/>
              </a:pPr>
              <a:t>‹#›</a:t>
            </a:fld>
            <a:endParaRPr lang="en-US" dirty="0"/>
          </a:p>
        </p:txBody>
      </p:sp>
    </p:spTree>
    <p:extLst>
      <p:ext uri="{BB962C8B-B14F-4D97-AF65-F5344CB8AC3E}">
        <p14:creationId xmlns:p14="http://schemas.microsoft.com/office/powerpoint/2010/main" val="26651597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BBF46D-E653-40CA-B2DB-2DE7EBC6CDD7}" type="slidenum">
              <a:rPr lang="en-US"/>
              <a:pPr>
                <a:defRPr/>
              </a:pPr>
              <a:t>‹#›</a:t>
            </a:fld>
            <a:endParaRPr lang="en-US" dirty="0"/>
          </a:p>
        </p:txBody>
      </p:sp>
    </p:spTree>
    <p:extLst>
      <p:ext uri="{BB962C8B-B14F-4D97-AF65-F5344CB8AC3E}">
        <p14:creationId xmlns:p14="http://schemas.microsoft.com/office/powerpoint/2010/main" val="17138890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8A517C-23A6-4AB9-9057-1D58A561EE5C}" type="slidenum">
              <a:rPr lang="en-US"/>
              <a:pPr>
                <a:defRPr/>
              </a:pPr>
              <a:t>‹#›</a:t>
            </a:fld>
            <a:endParaRPr lang="en-US" dirty="0"/>
          </a:p>
        </p:txBody>
      </p:sp>
    </p:spTree>
    <p:extLst>
      <p:ext uri="{BB962C8B-B14F-4D97-AF65-F5344CB8AC3E}">
        <p14:creationId xmlns:p14="http://schemas.microsoft.com/office/powerpoint/2010/main" val="35079253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781800" y="6324600"/>
            <a:ext cx="2133600" cy="365125"/>
          </a:xfrm>
          <a:prstGeom prst="rect">
            <a:avLst/>
          </a:prstGeom>
        </p:spPr>
        <p:txBody>
          <a:bodyPr/>
          <a:lstStyle/>
          <a:p>
            <a:pPr>
              <a:defRPr/>
            </a:pPr>
            <a:fld id="{78D3351B-3AD1-4247-8808-D2593F4A1984}" type="slidenum">
              <a:rPr lang="en-US" smtClean="0"/>
              <a:pPr>
                <a:defRPr/>
              </a:pPr>
              <a:t>‹#›</a:t>
            </a:fld>
            <a:endParaRPr lang="en-US" dirty="0"/>
          </a:p>
        </p:txBody>
      </p:sp>
      <p:pic>
        <p:nvPicPr>
          <p:cNvPr id="5" name="Content Placeholder 5"/>
          <p:cNvPicPr>
            <a:picLocks noChangeAspect="1"/>
          </p:cNvPicPr>
          <p:nvPr/>
        </p:nvPicPr>
        <p:blipFill rotWithShape="1">
          <a:blip r:embed="rId2">
            <a:alphaModFix/>
            <a:extLst>
              <a:ext uri="{28A0092B-C50C-407E-A947-70E740481C1C}">
                <a14:useLocalDpi xmlns:a14="http://schemas.microsoft.com/office/drawing/2010/main" val="0"/>
              </a:ext>
            </a:extLst>
          </a:blip>
          <a:srcRect t="29827"/>
          <a:stretch/>
        </p:blipFill>
        <p:spPr>
          <a:xfrm>
            <a:off x="0" y="0"/>
            <a:ext cx="9144867" cy="3226961"/>
          </a:xfrm>
          <a:prstGeom prst="rect">
            <a:avLst/>
          </a:prstGeom>
        </p:spPr>
      </p:pic>
      <p:sp>
        <p:nvSpPr>
          <p:cNvPr id="6" name="Rectangle 5"/>
          <p:cNvSpPr/>
          <p:nvPr/>
        </p:nvSpPr>
        <p:spPr>
          <a:xfrm>
            <a:off x="0" y="3886200"/>
            <a:ext cx="9144000" cy="29718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819400"/>
            <a:ext cx="9144000" cy="1066800"/>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381000" y="6324600"/>
            <a:ext cx="8382000" cy="365125"/>
          </a:xfrm>
          <a:prstGeom prst="rect">
            <a:avLst/>
          </a:prstGeom>
        </p:spPr>
        <p:txBody>
          <a:bodyPr vert="horz" lIns="91440" tIns="45720" rIns="91440" bIns="45720" rtlCol="0"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pc="0" dirty="0" smtClean="0">
                <a:solidFill>
                  <a:schemeClr val="bg1"/>
                </a:solidFill>
              </a:rPr>
              <a:t>BANGLADESH | CAMBODIA | INDONESIA  | LAO PDR  | MYANMAR  | SINGAPORE  | THAILAND |  VIETNAM</a:t>
            </a:r>
            <a:endParaRPr lang="en-US" spc="0" dirty="0">
              <a:solidFill>
                <a:schemeClr val="bg1"/>
              </a:solidFill>
            </a:endParaRPr>
          </a:p>
        </p:txBody>
      </p:sp>
      <p:pic>
        <p:nvPicPr>
          <p:cNvPr id="10" name="Picture 9"/>
          <p:cNvPicPr>
            <a:picLocks noChangeAspect="1"/>
          </p:cNvPicPr>
          <p:nvPr/>
        </p:nvPicPr>
        <p:blipFill>
          <a:blip r:embed="rId3"/>
          <a:stretch>
            <a:fillRect/>
          </a:stretch>
        </p:blipFill>
        <p:spPr>
          <a:xfrm>
            <a:off x="6691312" y="3060700"/>
            <a:ext cx="1917700" cy="584200"/>
          </a:xfrm>
          <a:prstGeom prst="rect">
            <a:avLst/>
          </a:prstGeom>
        </p:spPr>
      </p:pic>
      <p:sp>
        <p:nvSpPr>
          <p:cNvPr id="11" name="Content Placeholder 10"/>
          <p:cNvSpPr>
            <a:spLocks noGrp="1"/>
          </p:cNvSpPr>
          <p:nvPr>
            <p:ph sz="quarter" idx="13"/>
          </p:nvPr>
        </p:nvSpPr>
        <p:spPr>
          <a:xfrm>
            <a:off x="1547813" y="4221163"/>
            <a:ext cx="7061200" cy="1728787"/>
          </a:xfrm>
        </p:spPr>
        <p:txBody>
          <a:bodyPr/>
          <a:lstStyle>
            <a:lvl1pPr marL="0" indent="0" algn="r">
              <a:buNone/>
              <a:defRPr sz="3000">
                <a:solidFill>
                  <a:schemeClr val="bg1"/>
                </a:solidFill>
              </a:defRPr>
            </a:lvl1pPr>
            <a:lvl2pPr marL="361950" indent="0" algn="r">
              <a:buNone/>
              <a:defRPr sz="2400">
                <a:solidFill>
                  <a:schemeClr val="bg1"/>
                </a:solidFill>
              </a:defRPr>
            </a:lvl2pPr>
            <a:lvl3pPr marL="714375" indent="0" algn="r">
              <a:buNone/>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2" name="Rectangle 11"/>
          <p:cNvSpPr/>
          <p:nvPr/>
        </p:nvSpPr>
        <p:spPr>
          <a:xfrm>
            <a:off x="7308304" y="3573016"/>
            <a:ext cx="1447800" cy="260920"/>
          </a:xfrm>
          <a:prstGeom prst="rect">
            <a:avLst/>
          </a:prstGeom>
          <a:solidFill>
            <a:srgbClr val="EEE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2916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grpSp>
        <p:nvGrpSpPr>
          <p:cNvPr id="3" name="Group 5"/>
          <p:cNvGrpSpPr>
            <a:grpSpLocks/>
          </p:cNvGrpSpPr>
          <p:nvPr/>
        </p:nvGrpSpPr>
        <p:grpSpPr bwMode="auto">
          <a:xfrm>
            <a:off x="-1588" y="-1174750"/>
            <a:ext cx="9145588" cy="8229600"/>
            <a:chOff x="-867" y="-1371600"/>
            <a:chExt cx="9144867" cy="822960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 y="-1371600"/>
              <a:ext cx="9144867" cy="459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721" y="3886200"/>
              <a:ext cx="9143279" cy="29718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6" name="Rectangle 5"/>
            <p:cNvSpPr/>
            <p:nvPr/>
          </p:nvSpPr>
          <p:spPr>
            <a:xfrm>
              <a:off x="721" y="2819400"/>
              <a:ext cx="9143279" cy="1066800"/>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7" name="Footer Placeholder 4"/>
            <p:cNvSpPr txBox="1">
              <a:spLocks/>
            </p:cNvSpPr>
            <p:nvPr/>
          </p:nvSpPr>
          <p:spPr>
            <a:xfrm>
              <a:off x="381691" y="6324600"/>
              <a:ext cx="8381339"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pc="0" dirty="0" smtClean="0"/>
                <a:t>BANGLADESH    |   CAMBODIA    |    INDONESIA     |    LAO PDR     |    MYANMAR     |    SINGAPORE     |    THAILAND   |     VIETNAM</a:t>
              </a:r>
              <a:endParaRPr lang="en-US" spc="0" dirty="0"/>
            </a:p>
          </p:txBody>
        </p:sp>
      </p:gr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276600"/>
            <a:ext cx="191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554732" y="4425380"/>
            <a:ext cx="8229600" cy="1143000"/>
          </a:xfrm>
          <a:prstGeom prst="rect">
            <a:avLst/>
          </a:prstGeom>
        </p:spPr>
        <p:txBody>
          <a:bodyPr/>
          <a:lstStyle>
            <a:lvl1pPr algn="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11390260"/>
      </p:ext>
    </p:extLst>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7" name="Rectangle 6"/>
          <p:cNvSpPr/>
          <p:nvPr/>
        </p:nvSpPr>
        <p:spPr>
          <a:xfrm>
            <a:off x="0" y="228600"/>
            <a:ext cx="9144000" cy="762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noAutofit/>
          </a:bodyPr>
          <a:lstStyle>
            <a:lvl1pPr marL="0" indent="0">
              <a:buNone/>
              <a:defRPr sz="2400">
                <a:solidFill>
                  <a:schemeClr val="tx1">
                    <a:lumMod val="95000"/>
                    <a:lumOff val="5000"/>
                  </a:schemeClr>
                </a:solidFill>
              </a:defRPr>
            </a:lvl1pPr>
            <a:lvl2pPr marL="381000" indent="-381000">
              <a:buFont typeface="Wingdings" pitchFamily="2" charset="2"/>
              <a:buChar char="§"/>
              <a:defRPr sz="2000">
                <a:solidFill>
                  <a:schemeClr val="tx1">
                    <a:lumMod val="95000"/>
                    <a:lumOff val="5000"/>
                  </a:schemeClr>
                </a:solidFill>
              </a:defRPr>
            </a:lvl2pPr>
            <a:lvl3pPr marL="714375" indent="-352425">
              <a:buFont typeface="Calibri" pitchFamily="34" charset="0"/>
              <a:buChar char="‒"/>
              <a:defRPr sz="1800">
                <a:solidFill>
                  <a:schemeClr val="tx1">
                    <a:lumMod val="95000"/>
                    <a:lumOff val="5000"/>
                  </a:schemeClr>
                </a:solidFill>
              </a:defRPr>
            </a:lvl3pPr>
            <a:lvl4pPr marL="1076325" indent="-361950">
              <a:buFont typeface="Arial" pitchFamily="34" charset="0"/>
              <a:buChar char="•"/>
              <a:defRPr sz="1600">
                <a:solidFill>
                  <a:schemeClr val="tx1">
                    <a:lumMod val="95000"/>
                    <a:lumOff val="5000"/>
                  </a:schemeClr>
                </a:solidFill>
              </a:defRPr>
            </a:lvl4pPr>
            <a:lvl5pPr marL="1438275" indent="-361950">
              <a:defRPr sz="1400">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168117"/>
            <a:ext cx="9144000" cy="45719"/>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006315"/>
            <a:ext cx="9144000" cy="106681"/>
          </a:xfrm>
          <a:prstGeom prst="rect">
            <a:avLst/>
          </a:prstGeom>
          <a:solidFill>
            <a:srgbClr val="A6A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7239000" y="387350"/>
            <a:ext cx="1460500" cy="444500"/>
          </a:xfrm>
          <a:prstGeom prst="rect">
            <a:avLst/>
          </a:prstGeom>
        </p:spPr>
      </p:pic>
      <p:sp>
        <p:nvSpPr>
          <p:cNvPr id="10" name="Slide Number Placeholder 6"/>
          <p:cNvSpPr>
            <a:spLocks noGrp="1"/>
          </p:cNvSpPr>
          <p:nvPr>
            <p:ph type="sldNum" sz="quarter" idx="12"/>
          </p:nvPr>
        </p:nvSpPr>
        <p:spPr>
          <a:xfrm>
            <a:off x="8534400" y="6469211"/>
            <a:ext cx="609600" cy="365125"/>
          </a:xfrm>
          <a:prstGeom prst="rect">
            <a:avLst/>
          </a:prstGeom>
        </p:spPr>
        <p:txBody>
          <a:bodyPr anchor="t" anchorCtr="0"/>
          <a:lstStyle>
            <a:lvl1pPr algn="ctr">
              <a:defRPr sz="1000">
                <a:solidFill>
                  <a:schemeClr val="bg1">
                    <a:lumMod val="50000"/>
                  </a:schemeClr>
                </a:solidFill>
              </a:defRPr>
            </a:lvl1pPr>
          </a:lstStyle>
          <a:p>
            <a:pPr>
              <a:defRPr/>
            </a:pPr>
            <a:fld id="{DB9F8624-228F-4A9E-B4A5-CE870C4DB5AC}" type="slidenum">
              <a:rPr lang="en-US" smtClean="0"/>
              <a:pPr>
                <a:defRPr/>
              </a:pPr>
              <a:t>‹#›</a:t>
            </a:fld>
            <a:endParaRPr lang="en-US" dirty="0"/>
          </a:p>
        </p:txBody>
      </p:sp>
      <p:sp>
        <p:nvSpPr>
          <p:cNvPr id="11" name="Title Placeholder 1"/>
          <p:cNvSpPr>
            <a:spLocks noGrp="1"/>
          </p:cNvSpPr>
          <p:nvPr>
            <p:ph type="title"/>
          </p:nvPr>
        </p:nvSpPr>
        <p:spPr>
          <a:xfrm>
            <a:off x="407343" y="228601"/>
            <a:ext cx="8229600" cy="762000"/>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12" name="Straight Connector 11"/>
          <p:cNvCxnSpPr/>
          <p:nvPr/>
        </p:nvCxnSpPr>
        <p:spPr>
          <a:xfrm flipV="1">
            <a:off x="7696200" y="831850"/>
            <a:ext cx="1003300" cy="4862"/>
          </a:xfrm>
          <a:prstGeom prst="line">
            <a:avLst/>
          </a:prstGeom>
          <a:ln w="127000">
            <a:solidFill>
              <a:srgbClr val="004D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577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3816424" cy="4497364"/>
          </a:xfrm>
        </p:spPr>
        <p:txBody>
          <a:bodyPr/>
          <a:lstStyle>
            <a:lvl1pPr marL="0" indent="0">
              <a:buNone/>
              <a:defRPr sz="2400">
                <a:solidFill>
                  <a:schemeClr val="tx1">
                    <a:lumMod val="95000"/>
                    <a:lumOff val="5000"/>
                  </a:schemeClr>
                </a:solidFill>
              </a:defRPr>
            </a:lvl1pPr>
            <a:lvl2pPr marL="361950" indent="-361950">
              <a:buFont typeface="Wingdings" pitchFamily="2" charset="2"/>
              <a:buChar char="§"/>
              <a:defRPr sz="2000">
                <a:solidFill>
                  <a:schemeClr val="tx1">
                    <a:lumMod val="95000"/>
                    <a:lumOff val="5000"/>
                  </a:schemeClr>
                </a:solidFill>
              </a:defRPr>
            </a:lvl2pPr>
            <a:lvl3pPr marL="714375" indent="-352425">
              <a:buFont typeface="Calibri" pitchFamily="34" charset="0"/>
              <a:buChar char="‒"/>
              <a:defRPr sz="1800">
                <a:solidFill>
                  <a:schemeClr val="tx1">
                    <a:lumMod val="95000"/>
                    <a:lumOff val="5000"/>
                  </a:schemeClr>
                </a:solidFill>
              </a:defRPr>
            </a:lvl3pPr>
            <a:lvl4pPr marL="1076325" indent="-361950">
              <a:buFont typeface="Arial" pitchFamily="34" charset="0"/>
              <a:buChar char="•"/>
              <a:defRPr sz="1600">
                <a:solidFill>
                  <a:schemeClr val="tx1">
                    <a:lumMod val="95000"/>
                    <a:lumOff val="5000"/>
                  </a:schemeClr>
                </a:solidFill>
              </a:defRPr>
            </a:lvl4pPr>
            <a:lvl5pPr marL="1438275" indent="-361950">
              <a:defRPr sz="1400">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17"/>
          <p:cNvSpPr/>
          <p:nvPr/>
        </p:nvSpPr>
        <p:spPr>
          <a:xfrm>
            <a:off x="0" y="242050"/>
            <a:ext cx="9144000" cy="762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81000" y="402251"/>
            <a:ext cx="6858000" cy="441597"/>
          </a:xfrm>
          <a:prstGeom prst="rect">
            <a:avLst/>
          </a:prstGeom>
        </p:spPr>
        <p:txBody>
          <a:bodyPr>
            <a:noAutofit/>
          </a:bodyPr>
          <a:lstStyle>
            <a:lvl1pPr algn="l">
              <a:defRPr sz="2400">
                <a:solidFill>
                  <a:schemeClr val="bg1"/>
                </a:solidFill>
              </a:defRPr>
            </a:lvl1pPr>
          </a:lstStyle>
          <a:p>
            <a:r>
              <a:rPr lang="en-US" smtClean="0"/>
              <a:t>Click to edit Master title style</a:t>
            </a:r>
            <a:endParaRPr lang="en-US" dirty="0"/>
          </a:p>
        </p:txBody>
      </p:sp>
      <p:sp>
        <p:nvSpPr>
          <p:cNvPr id="21" name="Rectangle 20"/>
          <p:cNvSpPr/>
          <p:nvPr/>
        </p:nvSpPr>
        <p:spPr>
          <a:xfrm>
            <a:off x="0" y="168117"/>
            <a:ext cx="9144000" cy="45719"/>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1006315"/>
            <a:ext cx="9144000" cy="106681"/>
          </a:xfrm>
          <a:prstGeom prst="rect">
            <a:avLst/>
          </a:prstGeom>
          <a:solidFill>
            <a:srgbClr val="A6A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stretch>
            <a:fillRect/>
          </a:stretch>
        </p:blipFill>
        <p:spPr>
          <a:xfrm>
            <a:off x="7239000" y="381000"/>
            <a:ext cx="1460500" cy="444500"/>
          </a:xfrm>
          <a:prstGeom prst="rect">
            <a:avLst/>
          </a:prstGeom>
        </p:spPr>
      </p:pic>
      <p:sp>
        <p:nvSpPr>
          <p:cNvPr id="9" name="Slide Number Placeholder 6"/>
          <p:cNvSpPr>
            <a:spLocks noGrp="1"/>
          </p:cNvSpPr>
          <p:nvPr>
            <p:ph type="sldNum" sz="quarter" idx="12"/>
          </p:nvPr>
        </p:nvSpPr>
        <p:spPr>
          <a:xfrm>
            <a:off x="8534400" y="6469211"/>
            <a:ext cx="609600" cy="365125"/>
          </a:xfrm>
          <a:prstGeom prst="rect">
            <a:avLst/>
          </a:prstGeom>
        </p:spPr>
        <p:txBody>
          <a:bodyPr anchor="t" anchorCtr="0"/>
          <a:lstStyle>
            <a:lvl1pPr algn="ctr">
              <a:defRPr sz="1000">
                <a:solidFill>
                  <a:schemeClr val="bg1">
                    <a:lumMod val="50000"/>
                  </a:schemeClr>
                </a:solidFill>
              </a:defRPr>
            </a:lvl1pPr>
          </a:lstStyle>
          <a:p>
            <a:pPr>
              <a:defRPr/>
            </a:pPr>
            <a:fld id="{78D3351B-3AD1-4247-8808-D2593F4A1984}" type="slidenum">
              <a:rPr lang="en-US" smtClean="0"/>
              <a:pPr>
                <a:defRPr/>
              </a:pPr>
              <a:t>‹#›</a:t>
            </a:fld>
            <a:endParaRPr lang="en-US" dirty="0"/>
          </a:p>
        </p:txBody>
      </p:sp>
      <p:sp>
        <p:nvSpPr>
          <p:cNvPr id="10" name="Content Placeholder 2"/>
          <p:cNvSpPr>
            <a:spLocks noGrp="1"/>
          </p:cNvSpPr>
          <p:nvPr>
            <p:ph idx="13"/>
          </p:nvPr>
        </p:nvSpPr>
        <p:spPr>
          <a:xfrm>
            <a:off x="4932040" y="1628800"/>
            <a:ext cx="3760614" cy="4497364"/>
          </a:xfrm>
        </p:spPr>
        <p:txBody>
          <a:bodyPr/>
          <a:lstStyle>
            <a:lvl1pPr marL="0" indent="0">
              <a:buNone/>
              <a:defRPr sz="2400">
                <a:solidFill>
                  <a:schemeClr val="tx1">
                    <a:lumMod val="95000"/>
                    <a:lumOff val="5000"/>
                  </a:schemeClr>
                </a:solidFill>
              </a:defRPr>
            </a:lvl1pPr>
            <a:lvl2pPr marL="361950" indent="-361950">
              <a:buFont typeface="Wingdings" pitchFamily="2" charset="2"/>
              <a:buChar char="§"/>
              <a:defRPr sz="2000">
                <a:solidFill>
                  <a:schemeClr val="tx1">
                    <a:lumMod val="95000"/>
                    <a:lumOff val="5000"/>
                  </a:schemeClr>
                </a:solidFill>
              </a:defRPr>
            </a:lvl2pPr>
            <a:lvl3pPr marL="714375" indent="-352425">
              <a:buFont typeface="Calibri" pitchFamily="34" charset="0"/>
              <a:buChar char="‒"/>
              <a:defRPr sz="1800">
                <a:solidFill>
                  <a:schemeClr val="tx1">
                    <a:lumMod val="95000"/>
                    <a:lumOff val="5000"/>
                  </a:schemeClr>
                </a:solidFill>
              </a:defRPr>
            </a:lvl3pPr>
            <a:lvl4pPr marL="1076325" indent="-361950">
              <a:buFont typeface="Arial" pitchFamily="34" charset="0"/>
              <a:buChar char="•"/>
              <a:defRPr sz="1600">
                <a:solidFill>
                  <a:schemeClr val="tx1">
                    <a:lumMod val="95000"/>
                    <a:lumOff val="5000"/>
                  </a:schemeClr>
                </a:solidFill>
              </a:defRPr>
            </a:lvl4pPr>
            <a:lvl5pPr marL="1438275" indent="-361950">
              <a:defRPr sz="1400">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p:nvCxnSpPr>
        <p:spPr>
          <a:xfrm flipV="1">
            <a:off x="7696200" y="831850"/>
            <a:ext cx="1003300" cy="4862"/>
          </a:xfrm>
          <a:prstGeom prst="line">
            <a:avLst/>
          </a:prstGeom>
          <a:ln w="127000">
            <a:solidFill>
              <a:srgbClr val="004D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93059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0" rtlCol="0" anchor="t" anchorCtr="0"/>
          <a:lstStyle/>
          <a:p>
            <a:pPr algn="ctr"/>
            <a:r>
              <a:rPr lang="en-US" sz="3200" b="1" i="0" u="none" strike="noStrike" kern="1200" spc="100" baseline="30000" dirty="0" smtClean="0">
                <a:solidFill>
                  <a:schemeClr val="lt1"/>
                </a:solidFill>
                <a:latin typeface="+mn-lt"/>
                <a:ea typeface="+mn-ea"/>
                <a:cs typeface="+mn-cs"/>
              </a:rPr>
              <a:t>Excellence .</a:t>
            </a:r>
            <a:r>
              <a:rPr lang="en-US" sz="3200" b="1" i="0" u="none" strike="noStrike" kern="1200" spc="100" baseline="0" dirty="0" smtClean="0">
                <a:solidFill>
                  <a:schemeClr val="lt1"/>
                </a:solidFill>
                <a:latin typeface="+mn-lt"/>
                <a:ea typeface="+mn-ea"/>
                <a:cs typeface="+mn-cs"/>
              </a:rPr>
              <a:t> </a:t>
            </a:r>
            <a:r>
              <a:rPr lang="en-US" sz="3200" b="1" i="0" u="none" strike="noStrike" kern="1200" spc="100" baseline="30000" dirty="0" smtClean="0">
                <a:solidFill>
                  <a:schemeClr val="lt1"/>
                </a:solidFill>
                <a:latin typeface="+mn-lt"/>
                <a:ea typeface="+mn-ea"/>
                <a:cs typeface="+mn-cs"/>
              </a:rPr>
              <a:t>Creativity .</a:t>
            </a:r>
            <a:r>
              <a:rPr lang="en-US" sz="3200" b="1" i="0" u="none" strike="noStrike" kern="1200" spc="100" baseline="0" dirty="0" smtClean="0">
                <a:solidFill>
                  <a:schemeClr val="lt1"/>
                </a:solidFill>
                <a:latin typeface="+mn-lt"/>
                <a:ea typeface="+mn-ea"/>
                <a:cs typeface="+mn-cs"/>
              </a:rPr>
              <a:t> </a:t>
            </a:r>
            <a:r>
              <a:rPr lang="en-US" sz="3200" b="1" i="0" u="none" strike="noStrike" kern="1200" spc="100" baseline="30000" dirty="0" smtClean="0">
                <a:solidFill>
                  <a:schemeClr val="lt1"/>
                </a:solidFill>
                <a:latin typeface="+mn-lt"/>
                <a:ea typeface="+mn-ea"/>
                <a:cs typeface="+mn-cs"/>
              </a:rPr>
              <a:t>Trust</a:t>
            </a:r>
          </a:p>
          <a:p>
            <a:pPr algn="ctr"/>
            <a:r>
              <a:rPr lang="en-US" sz="1800" b="1" i="0" u="none" strike="noStrike" kern="1200" spc="100" baseline="30000" dirty="0" smtClean="0">
                <a:solidFill>
                  <a:schemeClr val="lt1"/>
                </a:solidFill>
                <a:latin typeface="+mn-lt"/>
                <a:ea typeface="+mn-ea"/>
                <a:cs typeface="+mn-cs"/>
              </a:rPr>
              <a:t>Since 1994</a:t>
            </a:r>
            <a:endParaRPr lang="en-US" sz="1800" b="1" spc="100" baseline="30000" dirty="0"/>
          </a:p>
        </p:txBody>
      </p:sp>
      <p:sp>
        <p:nvSpPr>
          <p:cNvPr id="9" name="Footer Placeholder 4"/>
          <p:cNvSpPr txBox="1">
            <a:spLocks/>
          </p:cNvSpPr>
          <p:nvPr/>
        </p:nvSpPr>
        <p:spPr>
          <a:xfrm>
            <a:off x="381000" y="6324600"/>
            <a:ext cx="8382000" cy="365125"/>
          </a:xfrm>
          <a:prstGeom prst="rect">
            <a:avLst/>
          </a:prstGeom>
        </p:spPr>
        <p:txBody>
          <a:bodyPr vert="horz" lIns="91440" tIns="45720" rIns="91440" bIns="45720" rtlCol="0"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spc="0" dirty="0" smtClean="0">
                <a:solidFill>
                  <a:schemeClr val="bg1"/>
                </a:solidFill>
              </a:rPr>
              <a:t>BANGLADESH | CAMBODIA | INDONESIA  | LAO P.D.R  | MYANMAR  | SINGAPORE  | THAILAND |  VIETNAM   www.dfdl.com</a:t>
            </a:r>
            <a:endParaRPr lang="en-US" sz="1050" spc="0" dirty="0">
              <a:solidFill>
                <a:schemeClr val="bg1"/>
              </a:solidFill>
            </a:endParaRPr>
          </a:p>
        </p:txBody>
      </p:sp>
      <p:sp>
        <p:nvSpPr>
          <p:cNvPr id="4" name="Rectangle 3"/>
          <p:cNvSpPr/>
          <p:nvPr/>
        </p:nvSpPr>
        <p:spPr>
          <a:xfrm>
            <a:off x="0" y="0"/>
            <a:ext cx="9144000" cy="6858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0" rtlCol="0" anchor="t" anchorCtr="0"/>
          <a:lstStyle/>
          <a:p>
            <a:pPr algn="ctr"/>
            <a:endParaRPr lang="en-US" sz="3200" b="1" i="0" u="none" strike="noStrike" kern="1200" spc="100" baseline="30000" dirty="0" smtClean="0">
              <a:solidFill>
                <a:schemeClr val="lt1"/>
              </a:solidFill>
              <a:latin typeface="+mn-lt"/>
              <a:ea typeface="+mn-ea"/>
              <a:cs typeface="+mn-cs"/>
            </a:endParaRPr>
          </a:p>
          <a:p>
            <a:pPr algn="ctr"/>
            <a:endParaRPr lang="en-US" sz="3200" b="1" i="0" u="none" strike="noStrike" kern="1200" spc="100" baseline="30000" dirty="0" smtClean="0">
              <a:solidFill>
                <a:schemeClr val="lt1"/>
              </a:solidFill>
              <a:latin typeface="+mn-lt"/>
              <a:ea typeface="+mn-ea"/>
              <a:cs typeface="+mn-cs"/>
            </a:endParaRPr>
          </a:p>
          <a:p>
            <a:pPr algn="ctr"/>
            <a:endParaRPr lang="en-US" sz="3200" b="1" i="0" u="none" strike="noStrike" kern="1200" spc="100" baseline="30000" dirty="0" smtClean="0">
              <a:solidFill>
                <a:schemeClr val="lt1"/>
              </a:solidFill>
              <a:latin typeface="+mn-lt"/>
              <a:ea typeface="+mn-ea"/>
              <a:cs typeface="+mn-cs"/>
            </a:endParaRPr>
          </a:p>
          <a:p>
            <a:pPr algn="ctr"/>
            <a:r>
              <a:rPr lang="en-US" sz="3200" b="1" i="0" u="none" strike="noStrike" kern="1200" spc="100" baseline="30000" dirty="0" smtClean="0">
                <a:solidFill>
                  <a:schemeClr val="lt1"/>
                </a:solidFill>
                <a:latin typeface="+mn-lt"/>
                <a:ea typeface="+mn-ea"/>
                <a:cs typeface="+mn-cs"/>
              </a:rPr>
              <a:t>Excellence ·</a:t>
            </a:r>
            <a:r>
              <a:rPr lang="en-US" sz="3200" b="1" i="0" u="none" strike="noStrike" kern="1200" spc="100" baseline="0" dirty="0" smtClean="0">
                <a:solidFill>
                  <a:schemeClr val="lt1"/>
                </a:solidFill>
                <a:latin typeface="+mn-lt"/>
                <a:ea typeface="+mn-ea"/>
                <a:cs typeface="+mn-cs"/>
              </a:rPr>
              <a:t> </a:t>
            </a:r>
            <a:r>
              <a:rPr lang="en-US" sz="3200" b="1" i="0" u="none" strike="noStrike" kern="1200" spc="100" baseline="30000" dirty="0" smtClean="0">
                <a:solidFill>
                  <a:schemeClr val="lt1"/>
                </a:solidFill>
                <a:latin typeface="+mn-lt"/>
                <a:ea typeface="+mn-ea"/>
                <a:cs typeface="+mn-cs"/>
              </a:rPr>
              <a:t>Creativity ·</a:t>
            </a:r>
            <a:r>
              <a:rPr lang="en-US" sz="3200" b="1" i="0" u="none" strike="noStrike" kern="1200" spc="100" baseline="0" dirty="0" smtClean="0">
                <a:solidFill>
                  <a:schemeClr val="lt1"/>
                </a:solidFill>
                <a:latin typeface="+mn-lt"/>
                <a:ea typeface="+mn-ea"/>
                <a:cs typeface="+mn-cs"/>
              </a:rPr>
              <a:t> </a:t>
            </a:r>
            <a:r>
              <a:rPr lang="en-US" sz="3200" b="1" i="0" u="none" strike="noStrike" kern="1200" spc="100" baseline="30000" dirty="0" smtClean="0">
                <a:solidFill>
                  <a:schemeClr val="lt1"/>
                </a:solidFill>
                <a:latin typeface="+mn-lt"/>
                <a:ea typeface="+mn-ea"/>
                <a:cs typeface="+mn-cs"/>
              </a:rPr>
              <a:t>Trust</a:t>
            </a:r>
          </a:p>
          <a:p>
            <a:pPr algn="ctr"/>
            <a:r>
              <a:rPr lang="en-US" sz="1800" b="1" i="0" u="none" strike="noStrike" kern="1200" spc="100" baseline="30000" dirty="0" smtClean="0">
                <a:solidFill>
                  <a:schemeClr val="lt1"/>
                </a:solidFill>
                <a:latin typeface="+mn-lt"/>
                <a:ea typeface="+mn-ea"/>
                <a:cs typeface="+mn-cs"/>
              </a:rPr>
              <a:t>Since 1994</a:t>
            </a:r>
            <a:endParaRPr lang="en-US" sz="1800" b="1" spc="100" baseline="30000" dirty="0"/>
          </a:p>
        </p:txBody>
      </p:sp>
      <p:sp>
        <p:nvSpPr>
          <p:cNvPr id="5" name="Footer Placeholder 4"/>
          <p:cNvSpPr txBox="1">
            <a:spLocks/>
          </p:cNvSpPr>
          <p:nvPr/>
        </p:nvSpPr>
        <p:spPr>
          <a:xfrm>
            <a:off x="381000" y="6324600"/>
            <a:ext cx="8382000" cy="365125"/>
          </a:xfrm>
          <a:prstGeom prst="rect">
            <a:avLst/>
          </a:prstGeom>
        </p:spPr>
        <p:txBody>
          <a:bodyPr vert="horz" lIns="91440" tIns="45720" rIns="91440" bIns="45720" rtlCol="0"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8077200" algn="r"/>
              </a:tabLst>
            </a:pPr>
            <a:r>
              <a:rPr lang="en-US" sz="1050" spc="0" dirty="0" smtClean="0">
                <a:solidFill>
                  <a:schemeClr val="bg1"/>
                </a:solidFill>
              </a:rPr>
              <a:t>BANGLADESH | CAMBODIA | INDONESIA  | LAO PDR | MYANMAR  | SINGAPORE  | THAILAND |  VIETNAM   	www.dfdl.com</a:t>
            </a:r>
            <a:endParaRPr lang="en-US" sz="1050" spc="0" dirty="0">
              <a:solidFill>
                <a:schemeClr val="bg1"/>
              </a:solidFill>
            </a:endParaRPr>
          </a:p>
        </p:txBody>
      </p:sp>
      <p:sp>
        <p:nvSpPr>
          <p:cNvPr id="6" name="Rectangle 5"/>
          <p:cNvSpPr/>
          <p:nvPr userDrawn="1"/>
        </p:nvSpPr>
        <p:spPr>
          <a:xfrm>
            <a:off x="0" y="0"/>
            <a:ext cx="9144000" cy="6858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0"/>
          <a:lstStyle/>
          <a:p>
            <a:pPr algn="ctr" fontAlgn="auto">
              <a:spcBef>
                <a:spcPts val="0"/>
              </a:spcBef>
              <a:spcAft>
                <a:spcPts val="0"/>
              </a:spcAft>
              <a:defRPr/>
            </a:pPr>
            <a:endParaRPr lang="en-US" sz="3200" b="1" baseline="30000" dirty="0">
              <a:solidFill>
                <a:srgbClr val="FFFFFF"/>
              </a:solidFill>
            </a:endParaRPr>
          </a:p>
          <a:p>
            <a:pPr algn="ctr" fontAlgn="auto">
              <a:spcBef>
                <a:spcPts val="0"/>
              </a:spcBef>
              <a:spcAft>
                <a:spcPts val="0"/>
              </a:spcAft>
              <a:defRPr/>
            </a:pPr>
            <a:endParaRPr lang="en-US" sz="3200" b="1" baseline="30000" dirty="0">
              <a:solidFill>
                <a:srgbClr val="FFFFFF"/>
              </a:solidFill>
            </a:endParaRPr>
          </a:p>
          <a:p>
            <a:pPr algn="ctr" fontAlgn="auto">
              <a:spcBef>
                <a:spcPts val="0"/>
              </a:spcBef>
              <a:spcAft>
                <a:spcPts val="0"/>
              </a:spcAft>
              <a:defRPr/>
            </a:pPr>
            <a:endParaRPr lang="en-US" sz="3200" b="1" baseline="30000" dirty="0">
              <a:solidFill>
                <a:srgbClr val="FFFFFF"/>
              </a:solidFill>
            </a:endParaRPr>
          </a:p>
          <a:p>
            <a:pPr algn="ctr" fontAlgn="auto">
              <a:spcBef>
                <a:spcPts val="0"/>
              </a:spcBef>
              <a:spcAft>
                <a:spcPts val="0"/>
              </a:spcAft>
              <a:defRPr/>
            </a:pPr>
            <a:r>
              <a:rPr lang="en-US" sz="3200" b="1" baseline="30000" dirty="0">
                <a:solidFill>
                  <a:srgbClr val="FFFFFF"/>
                </a:solidFill>
              </a:rPr>
              <a:t>Excellence  ·</a:t>
            </a:r>
            <a:r>
              <a:rPr lang="en-US" sz="3200" b="1" dirty="0">
                <a:solidFill>
                  <a:srgbClr val="FFFFFF"/>
                </a:solidFill>
              </a:rPr>
              <a:t>  </a:t>
            </a:r>
            <a:r>
              <a:rPr lang="en-US" sz="3200" b="1" baseline="30000" dirty="0">
                <a:solidFill>
                  <a:srgbClr val="FFFFFF"/>
                </a:solidFill>
              </a:rPr>
              <a:t>Creativity  ·</a:t>
            </a:r>
            <a:r>
              <a:rPr lang="en-US" sz="3200" b="1" dirty="0">
                <a:solidFill>
                  <a:srgbClr val="FFFFFF"/>
                </a:solidFill>
              </a:rPr>
              <a:t> </a:t>
            </a:r>
            <a:r>
              <a:rPr lang="en-US" sz="3200" b="1" baseline="30000" dirty="0">
                <a:solidFill>
                  <a:srgbClr val="FFFFFF"/>
                </a:solidFill>
              </a:rPr>
              <a:t>Trust</a:t>
            </a:r>
          </a:p>
          <a:p>
            <a:pPr algn="ctr" fontAlgn="auto">
              <a:spcBef>
                <a:spcPts val="0"/>
              </a:spcBef>
              <a:spcAft>
                <a:spcPts val="0"/>
              </a:spcAft>
              <a:defRPr/>
            </a:pPr>
            <a:r>
              <a:rPr lang="en-US" b="1" baseline="30000" dirty="0">
                <a:solidFill>
                  <a:srgbClr val="FFFFFF"/>
                </a:solidFill>
              </a:rPr>
              <a:t>Since 1994</a:t>
            </a:r>
          </a:p>
        </p:txBody>
      </p:sp>
      <p:sp>
        <p:nvSpPr>
          <p:cNvPr id="7" name="Footer Placeholder 4"/>
          <p:cNvSpPr txBox="1">
            <a:spLocks/>
          </p:cNvSpPr>
          <p:nvPr userDrawn="1"/>
        </p:nvSpPr>
        <p:spPr>
          <a:xfrm>
            <a:off x="381000" y="6324600"/>
            <a:ext cx="838200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50" spc="0" dirty="0" smtClean="0"/>
              <a:t>BANGLADESH    |   CAMBODIA    |    INDONESIA     |    LAO PDR    |    MYANMAR     |    SINGAPORE     |    THAILAND   |     VIETNAM         www.dfdl.com</a:t>
            </a:r>
            <a:endParaRPr lang="en-US" sz="1050" spc="0" dirty="0"/>
          </a:p>
        </p:txBody>
      </p:sp>
    </p:spTree>
    <p:extLst>
      <p:ext uri="{BB962C8B-B14F-4D97-AF65-F5344CB8AC3E}">
        <p14:creationId xmlns:p14="http://schemas.microsoft.com/office/powerpoint/2010/main" val="886199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78D3351B-3AD1-4247-8808-D2593F4A1984}" type="slidenum">
              <a:rPr lang="en-US" smtClean="0"/>
              <a:pPr>
                <a:defRPr/>
              </a:pPr>
              <a:t>‹#›</a:t>
            </a:fld>
            <a:endParaRPr lang="en-US" dirty="0"/>
          </a:p>
        </p:txBody>
      </p:sp>
      <p:sp>
        <p:nvSpPr>
          <p:cNvPr id="4" name="Content Placeholder 2"/>
          <p:cNvSpPr>
            <a:spLocks noGrp="1"/>
          </p:cNvSpPr>
          <p:nvPr>
            <p:ph idx="1"/>
          </p:nvPr>
        </p:nvSpPr>
        <p:spPr>
          <a:xfrm>
            <a:off x="467544" y="1628800"/>
            <a:ext cx="8219256" cy="4525963"/>
          </a:xfrm>
        </p:spPr>
        <p:txBody>
          <a:bodyPr>
            <a:noAutofit/>
          </a:bodyPr>
          <a:lstStyle>
            <a:lvl1pPr marL="0" indent="0">
              <a:buNone/>
              <a:defRPr sz="2400">
                <a:solidFill>
                  <a:schemeClr val="tx1">
                    <a:lumMod val="95000"/>
                    <a:lumOff val="5000"/>
                  </a:schemeClr>
                </a:solidFill>
              </a:defRPr>
            </a:lvl1pPr>
            <a:lvl2pPr marL="381000" indent="-381000">
              <a:buFont typeface="Wingdings" pitchFamily="2" charset="2"/>
              <a:buChar char="§"/>
              <a:defRPr sz="2000">
                <a:solidFill>
                  <a:schemeClr val="tx1">
                    <a:lumMod val="95000"/>
                    <a:lumOff val="5000"/>
                  </a:schemeClr>
                </a:solidFill>
              </a:defRPr>
            </a:lvl2pPr>
            <a:lvl3pPr marL="714375" indent="-352425">
              <a:buFont typeface="Calibri" pitchFamily="34" charset="0"/>
              <a:buChar char="‒"/>
              <a:defRPr sz="1800">
                <a:solidFill>
                  <a:schemeClr val="tx1">
                    <a:lumMod val="95000"/>
                    <a:lumOff val="5000"/>
                  </a:schemeClr>
                </a:solidFill>
              </a:defRPr>
            </a:lvl3pPr>
            <a:lvl4pPr marL="1076325" indent="-361950">
              <a:buFont typeface="Arial" pitchFamily="34" charset="0"/>
              <a:buChar char="•"/>
              <a:defRPr sz="1600">
                <a:solidFill>
                  <a:schemeClr val="tx1">
                    <a:lumMod val="95000"/>
                    <a:lumOff val="5000"/>
                  </a:schemeClr>
                </a:solidFill>
              </a:defRPr>
            </a:lvl4pPr>
            <a:lvl5pPr marL="1438275" indent="-361950">
              <a:defRPr sz="1400">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3727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5"/>
          <p:cNvGrpSpPr>
            <a:grpSpLocks/>
          </p:cNvGrpSpPr>
          <p:nvPr/>
        </p:nvGrpSpPr>
        <p:grpSpPr bwMode="auto">
          <a:xfrm>
            <a:off x="0" y="168275"/>
            <a:ext cx="9144000" cy="944563"/>
            <a:chOff x="0" y="168117"/>
            <a:chExt cx="9144000" cy="944879"/>
          </a:xfrm>
        </p:grpSpPr>
        <p:sp>
          <p:nvSpPr>
            <p:cNvPr id="6" name="Rectangle 5"/>
            <p:cNvSpPr/>
            <p:nvPr userDrawn="1"/>
          </p:nvSpPr>
          <p:spPr>
            <a:xfrm>
              <a:off x="0" y="228462"/>
              <a:ext cx="9144000" cy="762255"/>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7" name="Rectangle 6"/>
            <p:cNvSpPr/>
            <p:nvPr userDrawn="1"/>
          </p:nvSpPr>
          <p:spPr>
            <a:xfrm>
              <a:off x="0" y="168117"/>
              <a:ext cx="9144000" cy="46053"/>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8" name="Rectangle 7"/>
            <p:cNvSpPr/>
            <p:nvPr userDrawn="1"/>
          </p:nvSpPr>
          <p:spPr>
            <a:xfrm>
              <a:off x="0" y="1006597"/>
              <a:ext cx="9144000" cy="106399"/>
            </a:xfrm>
            <a:prstGeom prst="rect">
              <a:avLst/>
            </a:prstGeom>
            <a:solidFill>
              <a:srgbClr val="A6A8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grpSp>
      <p:sp>
        <p:nvSpPr>
          <p:cNvPr id="9" name="Footer Placeholder 4"/>
          <p:cNvSpPr txBox="1">
            <a:spLocks/>
          </p:cNvSpPr>
          <p:nvPr/>
        </p:nvSpPr>
        <p:spPr>
          <a:xfrm>
            <a:off x="741363" y="6400800"/>
            <a:ext cx="720725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600" spc="160" dirty="0" smtClean="0">
                <a:solidFill>
                  <a:srgbClr val="85888B"/>
                </a:solidFill>
              </a:rPr>
              <a:t>BANGLADESH    |   CAMBODIA    |    INDONESIA     |    LAO P.D.R.     |    MYANMAR     |    SINGAPORE     |    THAILAND   |     VIETNAM</a:t>
            </a:r>
            <a:endParaRPr lang="en-US" sz="600" spc="160" dirty="0">
              <a:solidFill>
                <a:srgbClr val="85888B"/>
              </a:solidFill>
            </a:endParaRPr>
          </a:p>
        </p:txBody>
      </p:sp>
      <p:pic>
        <p:nvPicPr>
          <p:cNvPr id="1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04813"/>
            <a:ext cx="146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412776"/>
            <a:ext cx="8229600" cy="304642"/>
          </a:xfrm>
          <a:prstGeom prst="rect">
            <a:avLst/>
          </a:prstGeom>
        </p:spPr>
        <p:txBody>
          <a:bodyPr>
            <a:noAutofit/>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72816"/>
            <a:ext cx="4038600" cy="4353347"/>
          </a:xfrm>
        </p:spPr>
        <p:txBody>
          <a:bodyPr/>
          <a:lstStyle>
            <a:lvl1pPr marL="342900" indent="-342900">
              <a:buFont typeface="Wingdings" pitchFamily="2" charset="2"/>
              <a:buChar cha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72816"/>
            <a:ext cx="4038600" cy="4353347"/>
          </a:xfrm>
        </p:spPr>
        <p:txBody>
          <a:bodyPr/>
          <a:lstStyle>
            <a:lvl1pPr marL="342900" indent="-342900">
              <a:buFont typeface="Wingdings" pitchFamily="2" charset="2"/>
              <a:buChar cha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0"/>
          </p:nvPr>
        </p:nvSpPr>
        <p:spPr/>
        <p:txBody>
          <a:bodyPr/>
          <a:lstStyle>
            <a:lvl1pPr>
              <a:defRPr/>
            </a:lvl1pPr>
          </a:lstStyle>
          <a:p>
            <a:pPr>
              <a:defRPr/>
            </a:pPr>
            <a:fld id="{D3AF3587-92DE-4ED3-86A4-FA6924A18CD5}" type="slidenum">
              <a:rPr lang="en-US"/>
              <a:pPr>
                <a:defRPr/>
              </a:pPr>
              <a:t>‹#›</a:t>
            </a:fld>
            <a:endParaRPr lang="en-US" dirty="0"/>
          </a:p>
        </p:txBody>
      </p:sp>
    </p:spTree>
    <p:extLst>
      <p:ext uri="{BB962C8B-B14F-4D97-AF65-F5344CB8AC3E}">
        <p14:creationId xmlns:p14="http://schemas.microsoft.com/office/powerpoint/2010/main" val="267880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grpSp>
        <p:nvGrpSpPr>
          <p:cNvPr id="5" name="Group 5"/>
          <p:cNvGrpSpPr>
            <a:grpSpLocks/>
          </p:cNvGrpSpPr>
          <p:nvPr/>
        </p:nvGrpSpPr>
        <p:grpSpPr bwMode="auto">
          <a:xfrm>
            <a:off x="0" y="168275"/>
            <a:ext cx="9144000" cy="944563"/>
            <a:chOff x="0" y="168117"/>
            <a:chExt cx="9144000" cy="944879"/>
          </a:xfrm>
        </p:grpSpPr>
        <p:sp>
          <p:nvSpPr>
            <p:cNvPr id="6" name="Rectangle 5"/>
            <p:cNvSpPr/>
            <p:nvPr userDrawn="1"/>
          </p:nvSpPr>
          <p:spPr>
            <a:xfrm>
              <a:off x="0" y="228462"/>
              <a:ext cx="9144000" cy="762255"/>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7" name="Rectangle 6"/>
            <p:cNvSpPr/>
            <p:nvPr userDrawn="1"/>
          </p:nvSpPr>
          <p:spPr>
            <a:xfrm>
              <a:off x="0" y="168117"/>
              <a:ext cx="9144000" cy="46053"/>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8" name="Rectangle 7"/>
            <p:cNvSpPr/>
            <p:nvPr userDrawn="1"/>
          </p:nvSpPr>
          <p:spPr>
            <a:xfrm>
              <a:off x="0" y="1006597"/>
              <a:ext cx="9144000" cy="106399"/>
            </a:xfrm>
            <a:prstGeom prst="rect">
              <a:avLst/>
            </a:prstGeom>
            <a:solidFill>
              <a:srgbClr val="A6A8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grpSp>
      <p:sp>
        <p:nvSpPr>
          <p:cNvPr id="9" name="Footer Placeholder 4"/>
          <p:cNvSpPr txBox="1">
            <a:spLocks/>
          </p:cNvSpPr>
          <p:nvPr/>
        </p:nvSpPr>
        <p:spPr>
          <a:xfrm>
            <a:off x="741363" y="6400800"/>
            <a:ext cx="720725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600" spc="160" dirty="0" smtClean="0">
                <a:solidFill>
                  <a:srgbClr val="85888B"/>
                </a:solidFill>
              </a:rPr>
              <a:t>BANGLADESH    |   CAMBODIA    |    INDONESIA     |    LAO P.D.R.     |    MYANMAR     |    SINGAPORE     |    THAILAND   |     VIETNAM</a:t>
            </a:r>
            <a:endParaRPr lang="en-US" sz="600" spc="160" dirty="0">
              <a:solidFill>
                <a:srgbClr val="85888B"/>
              </a:solidFill>
            </a:endParaRPr>
          </a:p>
        </p:txBody>
      </p:sp>
      <p:pic>
        <p:nvPicPr>
          <p:cNvPr id="1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04813"/>
            <a:ext cx="146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a:spLocks noGrp="1"/>
          </p:cNvSpPr>
          <p:nvPr>
            <p:ph type="sldNum" sz="quarter" idx="10"/>
          </p:nvPr>
        </p:nvSpPr>
        <p:spPr/>
        <p:txBody>
          <a:bodyPr/>
          <a:lstStyle>
            <a:lvl1pPr>
              <a:defRPr/>
            </a:lvl1pPr>
          </a:lstStyle>
          <a:p>
            <a:pPr>
              <a:defRPr/>
            </a:pPr>
            <a:fld id="{B9EE2BBC-86E7-4B99-80B4-9B03CD54C880}" type="slidenum">
              <a:rPr lang="en-US"/>
              <a:pPr>
                <a:defRPr/>
              </a:pPr>
              <a:t>‹#›</a:t>
            </a:fld>
            <a:endParaRPr lang="en-US" dirty="0"/>
          </a:p>
        </p:txBody>
      </p:sp>
    </p:spTree>
    <p:extLst>
      <p:ext uri="{BB962C8B-B14F-4D97-AF65-F5344CB8AC3E}">
        <p14:creationId xmlns:p14="http://schemas.microsoft.com/office/powerpoint/2010/main" val="347493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grpSp>
        <p:nvGrpSpPr>
          <p:cNvPr id="6" name="Group 5"/>
          <p:cNvGrpSpPr>
            <a:grpSpLocks/>
          </p:cNvGrpSpPr>
          <p:nvPr/>
        </p:nvGrpSpPr>
        <p:grpSpPr bwMode="auto">
          <a:xfrm>
            <a:off x="0" y="168275"/>
            <a:ext cx="9144000" cy="944563"/>
            <a:chOff x="0" y="168117"/>
            <a:chExt cx="9144000" cy="944879"/>
          </a:xfrm>
        </p:grpSpPr>
        <p:sp>
          <p:nvSpPr>
            <p:cNvPr id="7" name="Rectangle 6"/>
            <p:cNvSpPr/>
            <p:nvPr userDrawn="1"/>
          </p:nvSpPr>
          <p:spPr>
            <a:xfrm>
              <a:off x="0" y="228462"/>
              <a:ext cx="9144000" cy="762255"/>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8" name="Rectangle 7"/>
            <p:cNvSpPr/>
            <p:nvPr userDrawn="1"/>
          </p:nvSpPr>
          <p:spPr>
            <a:xfrm>
              <a:off x="0" y="168117"/>
              <a:ext cx="9144000" cy="46053"/>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sp>
          <p:nvSpPr>
            <p:cNvPr id="9" name="Rectangle 8"/>
            <p:cNvSpPr/>
            <p:nvPr userDrawn="1"/>
          </p:nvSpPr>
          <p:spPr>
            <a:xfrm>
              <a:off x="0" y="1006597"/>
              <a:ext cx="9144000" cy="106399"/>
            </a:xfrm>
            <a:prstGeom prst="rect">
              <a:avLst/>
            </a:prstGeom>
            <a:solidFill>
              <a:srgbClr val="A6A8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SimSun" pitchFamily="2" charset="-122"/>
              </a:endParaRPr>
            </a:p>
          </p:txBody>
        </p:sp>
      </p:grpSp>
      <p:sp>
        <p:nvSpPr>
          <p:cNvPr id="10" name="Footer Placeholder 4"/>
          <p:cNvSpPr txBox="1">
            <a:spLocks/>
          </p:cNvSpPr>
          <p:nvPr/>
        </p:nvSpPr>
        <p:spPr>
          <a:xfrm>
            <a:off x="741363" y="6400800"/>
            <a:ext cx="720725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600" spc="160" dirty="0" smtClean="0">
                <a:solidFill>
                  <a:srgbClr val="85888B"/>
                </a:solidFill>
              </a:rPr>
              <a:t>BANGLADESH    |   CAMBODIA    |    INDONESIA     |    LAO P.D.R.     |    MYANMAR     |    SINGAPORE     |    THAILAND   |     VIETNAM</a:t>
            </a:r>
            <a:endParaRPr lang="en-US" sz="600" spc="160" dirty="0">
              <a:solidFill>
                <a:srgbClr val="85888B"/>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04813"/>
            <a:ext cx="146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2"/>
          <p:cNvSpPr>
            <a:spLocks noGrp="1"/>
          </p:cNvSpPr>
          <p:nvPr>
            <p:ph type="body" idx="1"/>
          </p:nvPr>
        </p:nvSpPr>
        <p:spPr>
          <a:xfrm>
            <a:off x="457200" y="1535113"/>
            <a:ext cx="4040188" cy="639762"/>
          </a:xfrm>
        </p:spPr>
        <p:txBody>
          <a:bodyPr anchor="b"/>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Content Placeholder 3"/>
          <p:cNvSpPr>
            <a:spLocks noGrp="1"/>
          </p:cNvSpPr>
          <p:nvPr>
            <p:ph sz="half" idx="2"/>
          </p:nvPr>
        </p:nvSpPr>
        <p:spPr>
          <a:xfrm>
            <a:off x="457200" y="2174875"/>
            <a:ext cx="4040188" cy="3951288"/>
          </a:xfrm>
        </p:spPr>
        <p:txBody>
          <a:bodyPr/>
          <a:lstStyle>
            <a:lvl1pPr>
              <a:defRPr sz="2400">
                <a:solidFill>
                  <a:srgbClr val="40404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Content Placeholder 5"/>
          <p:cNvSpPr>
            <a:spLocks noGrp="1"/>
          </p:cNvSpPr>
          <p:nvPr>
            <p:ph sz="quarter" idx="4"/>
          </p:nvPr>
        </p:nvSpPr>
        <p:spPr>
          <a:xfrm>
            <a:off x="4645025" y="2174875"/>
            <a:ext cx="4041775" cy="3951288"/>
          </a:xfrm>
        </p:spPr>
        <p:txBody>
          <a:bodyPr/>
          <a:lstStyle>
            <a:lvl1pPr>
              <a:defRPr sz="2400">
                <a:solidFill>
                  <a:srgbClr val="40404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6"/>
          <p:cNvSpPr>
            <a:spLocks noGrp="1"/>
          </p:cNvSpPr>
          <p:nvPr>
            <p:ph type="sldNum" sz="quarter" idx="10"/>
          </p:nvPr>
        </p:nvSpPr>
        <p:spPr/>
        <p:txBody>
          <a:bodyPr/>
          <a:lstStyle>
            <a:lvl1pPr>
              <a:defRPr/>
            </a:lvl1pPr>
          </a:lstStyle>
          <a:p>
            <a:pPr>
              <a:defRPr/>
            </a:pPr>
            <a:fld id="{823ACCA5-AE9E-4B57-922D-538BCBBFFD90}" type="slidenum">
              <a:rPr lang="en-US"/>
              <a:pPr>
                <a:defRPr/>
              </a:pPr>
              <a:t>‹#›</a:t>
            </a:fld>
            <a:endParaRPr lang="en-US" dirty="0"/>
          </a:p>
        </p:txBody>
      </p:sp>
    </p:spTree>
    <p:extLst>
      <p:ext uri="{BB962C8B-B14F-4D97-AF65-F5344CB8AC3E}">
        <p14:creationId xmlns:p14="http://schemas.microsoft.com/office/powerpoint/2010/main" val="196606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ack cover">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0"/>
          <a:lstStyle/>
          <a:p>
            <a:pPr algn="ctr">
              <a:defRPr/>
            </a:pPr>
            <a:endParaRPr lang="en-US" sz="3200" b="1" baseline="30000" dirty="0">
              <a:solidFill>
                <a:srgbClr val="FFFFFF"/>
              </a:solidFill>
              <a:ea typeface="SimSun" pitchFamily="2" charset="-122"/>
            </a:endParaRPr>
          </a:p>
          <a:p>
            <a:pPr algn="ctr">
              <a:defRPr/>
            </a:pPr>
            <a:endParaRPr lang="en-US" sz="3200" b="1" baseline="30000" dirty="0">
              <a:solidFill>
                <a:srgbClr val="FFFFFF"/>
              </a:solidFill>
              <a:ea typeface="SimSun" pitchFamily="2" charset="-122"/>
            </a:endParaRPr>
          </a:p>
          <a:p>
            <a:pPr algn="ctr">
              <a:defRPr/>
            </a:pPr>
            <a:endParaRPr lang="en-US" sz="3200" b="1" baseline="30000" dirty="0">
              <a:solidFill>
                <a:srgbClr val="FFFFFF"/>
              </a:solidFill>
              <a:ea typeface="SimSun" pitchFamily="2" charset="-122"/>
            </a:endParaRPr>
          </a:p>
          <a:p>
            <a:pPr algn="ctr">
              <a:defRPr/>
            </a:pPr>
            <a:endParaRPr lang="en-US" sz="3200" b="1" baseline="30000" dirty="0">
              <a:solidFill>
                <a:srgbClr val="FFFFFF"/>
              </a:solidFill>
              <a:ea typeface="SimSun" pitchFamily="2" charset="-122"/>
            </a:endParaRPr>
          </a:p>
          <a:p>
            <a:pPr algn="ctr">
              <a:defRPr/>
            </a:pPr>
            <a:r>
              <a:rPr lang="en-US" sz="3200" b="1" baseline="30000" dirty="0">
                <a:solidFill>
                  <a:srgbClr val="FFFFFF"/>
                </a:solidFill>
                <a:ea typeface="SimSun" pitchFamily="2" charset="-122"/>
              </a:rPr>
              <a:t>Excellence  ·</a:t>
            </a:r>
            <a:r>
              <a:rPr lang="en-US" sz="3200" b="1" dirty="0">
                <a:solidFill>
                  <a:srgbClr val="FFFFFF"/>
                </a:solidFill>
                <a:ea typeface="SimSun" pitchFamily="2" charset="-122"/>
              </a:rPr>
              <a:t> </a:t>
            </a:r>
            <a:r>
              <a:rPr lang="en-US" sz="3200" b="1" baseline="30000" dirty="0">
                <a:solidFill>
                  <a:srgbClr val="FFFFFF"/>
                </a:solidFill>
                <a:ea typeface="SimSun" pitchFamily="2" charset="-122"/>
              </a:rPr>
              <a:t>Creativity ·</a:t>
            </a:r>
            <a:r>
              <a:rPr lang="en-US" sz="3200" b="1" dirty="0">
                <a:solidFill>
                  <a:srgbClr val="FFFFFF"/>
                </a:solidFill>
                <a:ea typeface="SimSun" pitchFamily="2" charset="-122"/>
              </a:rPr>
              <a:t> </a:t>
            </a:r>
            <a:r>
              <a:rPr lang="en-US" sz="3200" b="1" baseline="30000" dirty="0">
                <a:solidFill>
                  <a:srgbClr val="FFFFFF"/>
                </a:solidFill>
                <a:ea typeface="SimSun" pitchFamily="2" charset="-122"/>
              </a:rPr>
              <a:t>Trust</a:t>
            </a:r>
          </a:p>
          <a:p>
            <a:pPr algn="ctr">
              <a:defRPr/>
            </a:pPr>
            <a:r>
              <a:rPr lang="en-US" b="1" baseline="30000" dirty="0">
                <a:solidFill>
                  <a:srgbClr val="FFFFFF"/>
                </a:solidFill>
                <a:ea typeface="SimSun" pitchFamily="2" charset="-122"/>
              </a:rPr>
              <a:t>Since 1994</a:t>
            </a:r>
          </a:p>
        </p:txBody>
      </p:sp>
      <p:sp>
        <p:nvSpPr>
          <p:cNvPr id="3" name="Footer Placeholder 4"/>
          <p:cNvSpPr txBox="1">
            <a:spLocks/>
          </p:cNvSpPr>
          <p:nvPr/>
        </p:nvSpPr>
        <p:spPr>
          <a:xfrm>
            <a:off x="381000" y="6324600"/>
            <a:ext cx="838200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spc="0" dirty="0" smtClean="0"/>
              <a:t>BANGLADESH    |   CAMBODIA    |    INDONESIA     |    LAO P.D.R.    |    MYANMAR     |    SINGAPORE     |    THAILAND   |     VIETNAM         www.dfdl.com</a:t>
            </a:r>
            <a:endParaRPr lang="en-US" sz="1050" spc="0" dirty="0"/>
          </a:p>
        </p:txBody>
      </p:sp>
    </p:spTree>
    <p:extLst>
      <p:ext uri="{BB962C8B-B14F-4D97-AF65-F5344CB8AC3E}">
        <p14:creationId xmlns:p14="http://schemas.microsoft.com/office/powerpoint/2010/main" val="396821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0"/>
          <a:lstStyle/>
          <a:p>
            <a:pPr algn="ctr" fontAlgn="auto">
              <a:spcBef>
                <a:spcPts val="0"/>
              </a:spcBef>
              <a:spcAft>
                <a:spcPts val="0"/>
              </a:spcAft>
              <a:defRPr/>
            </a:pPr>
            <a:endParaRPr lang="en-US" sz="3200" b="1" baseline="30000" dirty="0">
              <a:solidFill>
                <a:srgbClr val="FFFFFF"/>
              </a:solidFill>
            </a:endParaRPr>
          </a:p>
          <a:p>
            <a:pPr algn="ctr" fontAlgn="auto">
              <a:spcBef>
                <a:spcPts val="0"/>
              </a:spcBef>
              <a:spcAft>
                <a:spcPts val="0"/>
              </a:spcAft>
              <a:defRPr/>
            </a:pPr>
            <a:endParaRPr lang="en-US" sz="3200" b="1" baseline="30000" dirty="0">
              <a:solidFill>
                <a:srgbClr val="FFFFFF"/>
              </a:solidFill>
            </a:endParaRPr>
          </a:p>
          <a:p>
            <a:pPr algn="ctr" fontAlgn="auto">
              <a:spcBef>
                <a:spcPts val="0"/>
              </a:spcBef>
              <a:spcAft>
                <a:spcPts val="0"/>
              </a:spcAft>
              <a:defRPr/>
            </a:pPr>
            <a:endParaRPr lang="en-US" sz="3200" b="1" baseline="30000" dirty="0">
              <a:solidFill>
                <a:srgbClr val="FFFFFF"/>
              </a:solidFill>
            </a:endParaRPr>
          </a:p>
          <a:p>
            <a:pPr algn="ctr" fontAlgn="auto">
              <a:spcBef>
                <a:spcPts val="0"/>
              </a:spcBef>
              <a:spcAft>
                <a:spcPts val="0"/>
              </a:spcAft>
              <a:defRPr/>
            </a:pPr>
            <a:r>
              <a:rPr lang="en-US" sz="3200" b="1" baseline="30000" dirty="0">
                <a:solidFill>
                  <a:srgbClr val="FFFFFF"/>
                </a:solidFill>
              </a:rPr>
              <a:t>Excellence  ·</a:t>
            </a:r>
            <a:r>
              <a:rPr lang="en-US" sz="3200" b="1" dirty="0">
                <a:solidFill>
                  <a:srgbClr val="FFFFFF"/>
                </a:solidFill>
              </a:rPr>
              <a:t>  </a:t>
            </a:r>
            <a:r>
              <a:rPr lang="en-US" sz="3200" b="1" baseline="30000" dirty="0">
                <a:solidFill>
                  <a:srgbClr val="FFFFFF"/>
                </a:solidFill>
              </a:rPr>
              <a:t>Creativity  ·</a:t>
            </a:r>
            <a:r>
              <a:rPr lang="en-US" sz="3200" b="1" dirty="0">
                <a:solidFill>
                  <a:srgbClr val="FFFFFF"/>
                </a:solidFill>
              </a:rPr>
              <a:t> </a:t>
            </a:r>
            <a:r>
              <a:rPr lang="en-US" sz="3200" b="1" baseline="30000" dirty="0">
                <a:solidFill>
                  <a:srgbClr val="FFFFFF"/>
                </a:solidFill>
              </a:rPr>
              <a:t>Trust</a:t>
            </a:r>
          </a:p>
          <a:p>
            <a:pPr algn="ctr" fontAlgn="auto">
              <a:spcBef>
                <a:spcPts val="0"/>
              </a:spcBef>
              <a:spcAft>
                <a:spcPts val="0"/>
              </a:spcAft>
              <a:defRPr/>
            </a:pPr>
            <a:r>
              <a:rPr lang="en-US" b="1" baseline="30000" dirty="0">
                <a:solidFill>
                  <a:srgbClr val="FFFFFF"/>
                </a:solidFill>
              </a:rPr>
              <a:t>Since 1994</a:t>
            </a:r>
          </a:p>
        </p:txBody>
      </p:sp>
      <p:sp>
        <p:nvSpPr>
          <p:cNvPr id="3" name="Footer Placeholder 4"/>
          <p:cNvSpPr txBox="1">
            <a:spLocks/>
          </p:cNvSpPr>
          <p:nvPr userDrawn="1"/>
        </p:nvSpPr>
        <p:spPr>
          <a:xfrm>
            <a:off x="381000" y="6324600"/>
            <a:ext cx="838200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50" spc="0" dirty="0" smtClean="0"/>
              <a:t>BANGLADESH    |   CAMBODIA    |    INDONESIA     |    LAO PDR    |    MYANMAR     |    SINGAPORE     |    THAILAND   |     VIETNAM         www.dfdl.com</a:t>
            </a:r>
            <a:endParaRPr lang="en-US" sz="1050" spc="0" dirty="0"/>
          </a:p>
        </p:txBody>
      </p:sp>
    </p:spTree>
    <p:extLst>
      <p:ext uri="{BB962C8B-B14F-4D97-AF65-F5344CB8AC3E}">
        <p14:creationId xmlns:p14="http://schemas.microsoft.com/office/powerpoint/2010/main" val="28522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BB88ED-1D5E-434F-9FDB-8FFDD5661BC3}" type="slidenum">
              <a:rPr lang="en-US"/>
              <a:pPr>
                <a:defRPr/>
              </a:pPr>
              <a:t>‹#›</a:t>
            </a:fld>
            <a:endParaRPr lang="en-US" dirty="0"/>
          </a:p>
        </p:txBody>
      </p:sp>
    </p:spTree>
    <p:extLst>
      <p:ext uri="{BB962C8B-B14F-4D97-AF65-F5344CB8AC3E}">
        <p14:creationId xmlns:p14="http://schemas.microsoft.com/office/powerpoint/2010/main" val="23615447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63F54E-103D-4798-8679-6A5F29C5B618}" type="slidenum">
              <a:rPr lang="en-US"/>
              <a:pPr>
                <a:defRPr/>
              </a:pPr>
              <a:t>‹#›</a:t>
            </a:fld>
            <a:endParaRPr lang="en-US" dirty="0"/>
          </a:p>
        </p:txBody>
      </p:sp>
    </p:spTree>
    <p:extLst>
      <p:ext uri="{BB962C8B-B14F-4D97-AF65-F5344CB8AC3E}">
        <p14:creationId xmlns:p14="http://schemas.microsoft.com/office/powerpoint/2010/main" val="28218899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4.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Slide Number Placeholder 6"/>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a:defRPr sz="1000"/>
            </a:lvl1pPr>
          </a:lstStyle>
          <a:p>
            <a:pPr>
              <a:defRPr/>
            </a:pPr>
            <a:fld id="{78D3351B-3AD1-4247-8808-D2593F4A1984}" type="slidenum">
              <a:rPr lang="en-US"/>
              <a:pPr>
                <a:defRPr/>
              </a:pPr>
              <a:t>‹#›</a:t>
            </a:fld>
            <a:endParaRPr lang="en-US" dirty="0"/>
          </a:p>
        </p:txBody>
      </p:sp>
      <p:sp>
        <p:nvSpPr>
          <p:cNvPr id="15" name="Footer Placeholder 4"/>
          <p:cNvSpPr txBox="1">
            <a:spLocks/>
          </p:cNvSpPr>
          <p:nvPr/>
        </p:nvSpPr>
        <p:spPr>
          <a:xfrm>
            <a:off x="741363" y="6400800"/>
            <a:ext cx="7207250" cy="365125"/>
          </a:xfrm>
          <a:prstGeom prst="rect">
            <a:avLst/>
          </a:prstGeom>
        </p:spPr>
        <p:txBody>
          <a:bodyPr anchor="ctr"/>
          <a:lstStyle>
            <a:defPPr>
              <a:defRPr lang="en-US"/>
            </a:defPPr>
            <a:lvl1pPr marL="0" algn="just" defTabSz="914400" rtl="0" eaLnBrk="1" latinLnBrk="0" hangingPunct="1">
              <a:defRPr sz="1200" kern="1200" spc="1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600" spc="160" dirty="0" smtClean="0">
                <a:solidFill>
                  <a:srgbClr val="85888B"/>
                </a:solidFill>
              </a:rPr>
              <a:t>BANGLADESH    |   CAMBODIA    |    INDONESIA     |    LAO P.D.R.     |    MYANMAR     |    SINGAPORE     |    THAILAND   |     VIETNAM</a:t>
            </a:r>
            <a:endParaRPr lang="en-US" sz="600" spc="160" dirty="0">
              <a:solidFill>
                <a:srgbClr val="85888B"/>
              </a:solidFill>
            </a:endParaRPr>
          </a:p>
        </p:txBody>
      </p:sp>
      <p:sp>
        <p:nvSpPr>
          <p:cNvPr id="10" name="Title 1"/>
          <p:cNvSpPr txBox="1">
            <a:spLocks/>
          </p:cNvSpPr>
          <p:nvPr/>
        </p:nvSpPr>
        <p:spPr>
          <a:xfrm>
            <a:off x="381000" y="350838"/>
            <a:ext cx="6858000" cy="557212"/>
          </a:xfrm>
          <a:prstGeom prst="rect">
            <a:avLst/>
          </a:prstGeom>
        </p:spPr>
        <p:txBody>
          <a:bodyPr anchor="ctr"/>
          <a:lstStyle>
            <a:lvl1pPr algn="l" defTabSz="914400" rtl="0" eaLnBrk="1" latinLnBrk="0" hangingPunct="1">
              <a:spcBef>
                <a:spcPct val="0"/>
              </a:spcBef>
              <a:buNone/>
              <a:defRPr sz="2400" kern="1200">
                <a:solidFill>
                  <a:schemeClr val="bg1"/>
                </a:solidFill>
                <a:latin typeface="+mj-lt"/>
                <a:ea typeface="+mj-ea"/>
                <a:cs typeface="+mj-cs"/>
              </a:defRPr>
            </a:lvl1pPr>
          </a:lstStyle>
          <a:p>
            <a:pPr>
              <a:defRPr/>
            </a:pPr>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6189" r:id="rId1"/>
    <p:sldLayoutId id="2147486190" r:id="rId2"/>
    <p:sldLayoutId id="2147486191" r:id="rId3"/>
    <p:sldLayoutId id="2147486192" r:id="rId4"/>
    <p:sldLayoutId id="2147486193" r:id="rId5"/>
    <p:sldLayoutId id="2147486194" r:id="rId6"/>
    <p:sldLayoutId id="2147486195" r:id="rId7"/>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9BB1C15-166A-4D59-9AFB-C419DF724F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78" r:id="rId1"/>
    <p:sldLayoutId id="2147486179" r:id="rId2"/>
    <p:sldLayoutId id="2147486180" r:id="rId3"/>
    <p:sldLayoutId id="2147486181" r:id="rId4"/>
    <p:sldLayoutId id="2147486182" r:id="rId5"/>
    <p:sldLayoutId id="2147486183" r:id="rId6"/>
    <p:sldLayoutId id="2147486184" r:id="rId7"/>
    <p:sldLayoutId id="2147486185" r:id="rId8"/>
    <p:sldLayoutId id="2147486186" r:id="rId9"/>
    <p:sldLayoutId id="2147486187" r:id="rId10"/>
    <p:sldLayoutId id="2147486188" r:id="rId11"/>
  </p:sldLayoutIdLs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628800"/>
            <a:ext cx="82192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228600"/>
            <a:ext cx="9144000" cy="762000"/>
          </a:xfrm>
          <a:prstGeom prst="rect">
            <a:avLst/>
          </a:prstGeom>
          <a:solidFill>
            <a:srgbClr val="004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68117"/>
            <a:ext cx="9144000" cy="45719"/>
          </a:xfrm>
          <a:prstGeom prst="rect">
            <a:avLst/>
          </a:prstGeom>
          <a:solidFill>
            <a:srgbClr val="E8E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006315"/>
            <a:ext cx="9144000" cy="106681"/>
          </a:xfrm>
          <a:prstGeom prst="rect">
            <a:avLst/>
          </a:prstGeom>
          <a:solidFill>
            <a:srgbClr val="A6A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7"/>
          <a:stretch>
            <a:fillRect/>
          </a:stretch>
        </p:blipFill>
        <p:spPr>
          <a:xfrm>
            <a:off x="7239000" y="387350"/>
            <a:ext cx="1460500" cy="444500"/>
          </a:xfrm>
          <a:prstGeom prst="rect">
            <a:avLst/>
          </a:prstGeom>
        </p:spPr>
      </p:pic>
      <p:sp>
        <p:nvSpPr>
          <p:cNvPr id="14" name="Slide Number Placeholder 6"/>
          <p:cNvSpPr>
            <a:spLocks noGrp="1"/>
          </p:cNvSpPr>
          <p:nvPr>
            <p:ph type="sldNum" sz="quarter" idx="4"/>
          </p:nvPr>
        </p:nvSpPr>
        <p:spPr>
          <a:xfrm>
            <a:off x="8534400" y="6469211"/>
            <a:ext cx="609600" cy="365125"/>
          </a:xfrm>
          <a:prstGeom prst="rect">
            <a:avLst/>
          </a:prstGeom>
        </p:spPr>
        <p:txBody>
          <a:bodyPr anchor="t" anchorCtr="0"/>
          <a:lstStyle>
            <a:lvl1pPr algn="ctr">
              <a:defRPr sz="1000">
                <a:solidFill>
                  <a:schemeClr val="bg1">
                    <a:lumMod val="50000"/>
                  </a:schemeClr>
                </a:solidFill>
              </a:defRPr>
            </a:lvl1pPr>
          </a:lstStyle>
          <a:p>
            <a:pPr>
              <a:defRPr/>
            </a:pPr>
            <a:fld id="{78D3351B-3AD1-4247-8808-D2593F4A1984}" type="slidenum">
              <a:rPr lang="en-US" smtClean="0"/>
              <a:pPr>
                <a:defRPr/>
              </a:pPr>
              <a:t>‹#›</a:t>
            </a:fld>
            <a:endParaRPr lang="en-US" dirty="0"/>
          </a:p>
        </p:txBody>
      </p:sp>
      <p:sp>
        <p:nvSpPr>
          <p:cNvPr id="2" name="Title Placeholder 1"/>
          <p:cNvSpPr>
            <a:spLocks noGrp="1"/>
          </p:cNvSpPr>
          <p:nvPr>
            <p:ph type="title"/>
          </p:nvPr>
        </p:nvSpPr>
        <p:spPr>
          <a:xfrm>
            <a:off x="407343" y="228601"/>
            <a:ext cx="8229600" cy="762000"/>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9" name="Straight Connector 8"/>
          <p:cNvCxnSpPr/>
          <p:nvPr/>
        </p:nvCxnSpPr>
        <p:spPr>
          <a:xfrm flipV="1">
            <a:off x="7696200" y="831850"/>
            <a:ext cx="1003300" cy="4862"/>
          </a:xfrm>
          <a:prstGeom prst="line">
            <a:avLst/>
          </a:prstGeom>
          <a:ln w="127000">
            <a:solidFill>
              <a:srgbClr val="004D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038717"/>
      </p:ext>
    </p:extLst>
  </p:cSld>
  <p:clrMap bg1="lt1" tx1="dk1" bg2="lt2" tx2="dk2" accent1="accent1" accent2="accent2" accent3="accent3" accent4="accent4" accent5="accent5" accent6="accent6" hlink="hlink" folHlink="folHlink"/>
  <p:sldLayoutIdLst>
    <p:sldLayoutId id="2147486197" r:id="rId1"/>
    <p:sldLayoutId id="2147486198" r:id="rId2"/>
    <p:sldLayoutId id="2147486199" r:id="rId3"/>
    <p:sldLayoutId id="2147486200" r:id="rId4"/>
    <p:sldLayoutId id="2147486201" r:id="rId5"/>
  </p:sldLayoutIdLst>
  <p:hf sldNum="0" hdr="0" ftr="0" dt="0"/>
  <p:txStyles>
    <p:titleStyle>
      <a:lvl1pPr algn="l" defTabSz="9144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1pPr>
      <a:lvl2pPr marL="714375" indent="-3524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076325" indent="-3619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438275" indent="-3619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790700" indent="-35242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0.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mailto:jamesfinch1023@yahoo.com" TargetMode="External"/><Relationship Id="rId4" Type="http://schemas.openxmlformats.org/officeDocument/2006/relationships/hyperlink" Target="mailto:james.finch@dfd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txBox="1">
            <a:spLocks/>
          </p:cNvSpPr>
          <p:nvPr/>
        </p:nvSpPr>
        <p:spPr bwMode="auto">
          <a:xfrm>
            <a:off x="755650" y="4149725"/>
            <a:ext cx="7772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a:solidFill>
                  <a:schemeClr val="tx1"/>
                </a:solidFill>
                <a:latin typeface="Arial" charset="0"/>
                <a:ea typeface="SimSun" pitchFamily="2" charset="-122"/>
              </a:defRPr>
            </a:lvl1pPr>
            <a:lvl2pPr eaLnBrk="0">
              <a:defRPr>
                <a:solidFill>
                  <a:schemeClr val="tx1"/>
                </a:solidFill>
                <a:latin typeface="Arial" charset="0"/>
                <a:ea typeface="SimSun" pitchFamily="2" charset="-122"/>
              </a:defRPr>
            </a:lvl2pPr>
            <a:lvl3pPr eaLnBrk="0">
              <a:defRPr>
                <a:solidFill>
                  <a:schemeClr val="tx1"/>
                </a:solidFill>
                <a:latin typeface="Arial" charset="0"/>
                <a:ea typeface="SimSun" pitchFamily="2" charset="-122"/>
              </a:defRPr>
            </a:lvl3pPr>
            <a:lvl4pPr eaLnBrk="0">
              <a:defRPr>
                <a:solidFill>
                  <a:schemeClr val="tx1"/>
                </a:solidFill>
                <a:latin typeface="Arial" charset="0"/>
                <a:ea typeface="SimSun" pitchFamily="2" charset="-122"/>
              </a:defRPr>
            </a:lvl4pPr>
            <a:lvl5pPr eaLnBrk="0">
              <a:defRPr>
                <a:solidFill>
                  <a:schemeClr val="tx1"/>
                </a:solidFill>
                <a:latin typeface="Arial" charset="0"/>
                <a:ea typeface="SimSun" pitchFamily="2" charset="-122"/>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9pPr>
          </a:lstStyle>
          <a:p>
            <a:pPr algn="r" defTabSz="914400" eaLnBrk="1" hangingPunct="1">
              <a:lnSpc>
                <a:spcPct val="100000"/>
              </a:lnSpc>
            </a:pPr>
            <a:r>
              <a:rPr lang="en-US" altLang="en-US" sz="2400" dirty="0">
                <a:solidFill>
                  <a:srgbClr val="FFFFFF"/>
                </a:solidFill>
                <a:latin typeface="Calibri" pitchFamily="34" charset="0"/>
              </a:rPr>
              <a:t>The Impact of Important Laws of Myanmar</a:t>
            </a:r>
          </a:p>
          <a:p>
            <a:pPr algn="r" defTabSz="914400" eaLnBrk="1" hangingPunct="1">
              <a:lnSpc>
                <a:spcPct val="100000"/>
              </a:lnSpc>
            </a:pPr>
            <a:r>
              <a:rPr lang="en-US" altLang="en-US" sz="2400" dirty="0" smtClean="0">
                <a:solidFill>
                  <a:srgbClr val="FFFFFF"/>
                </a:solidFill>
                <a:latin typeface="Calibri" pitchFamily="34" charset="0"/>
              </a:rPr>
              <a:t>on </a:t>
            </a:r>
            <a:r>
              <a:rPr lang="en-US" altLang="en-US" sz="2400" dirty="0">
                <a:solidFill>
                  <a:srgbClr val="FFFFFF"/>
                </a:solidFill>
                <a:latin typeface="Calibri" pitchFamily="34" charset="0"/>
              </a:rPr>
              <a:t>Foreign Parties to Offshore PSCs</a:t>
            </a:r>
          </a:p>
          <a:p>
            <a:pPr algn="r" defTabSz="914400" eaLnBrk="1" hangingPunct="1">
              <a:lnSpc>
                <a:spcPct val="100000"/>
              </a:lnSpc>
            </a:pPr>
            <a:endParaRPr lang="en-US" altLang="en-US" sz="2000" dirty="0" smtClean="0">
              <a:solidFill>
                <a:srgbClr val="FFFFFF"/>
              </a:solidFill>
              <a:latin typeface="Calibri" pitchFamily="34" charset="0"/>
            </a:endParaRPr>
          </a:p>
          <a:p>
            <a:pPr algn="r" defTabSz="914400" eaLnBrk="1" hangingPunct="1">
              <a:lnSpc>
                <a:spcPct val="100000"/>
              </a:lnSpc>
            </a:pPr>
            <a:r>
              <a:rPr lang="en-US" altLang="en-US" sz="2000" dirty="0" smtClean="0">
                <a:solidFill>
                  <a:srgbClr val="FFFFFF"/>
                </a:solidFill>
                <a:latin typeface="Calibri" pitchFamily="34" charset="0"/>
              </a:rPr>
              <a:t>James </a:t>
            </a:r>
            <a:r>
              <a:rPr lang="en-US" altLang="en-US" sz="2000" dirty="0">
                <a:solidFill>
                  <a:srgbClr val="FFFFFF"/>
                </a:solidFill>
                <a:latin typeface="Calibri" pitchFamily="34" charset="0"/>
              </a:rPr>
              <a:t>Finch, Partner</a:t>
            </a:r>
          </a:p>
          <a:p>
            <a:pPr algn="r" defTabSz="914400" eaLnBrk="1" hangingPunct="1">
              <a:lnSpc>
                <a:spcPct val="100000"/>
              </a:lnSpc>
            </a:pPr>
            <a:r>
              <a:rPr lang="en-US" altLang="en-US" sz="2000" dirty="0" smtClean="0">
                <a:solidFill>
                  <a:srgbClr val="FFFFFF"/>
                </a:solidFill>
                <a:latin typeface="Calibri" pitchFamily="34" charset="0"/>
              </a:rPr>
              <a:t>Southeast </a:t>
            </a:r>
            <a:r>
              <a:rPr lang="en-US" altLang="en-US" sz="2000" dirty="0">
                <a:solidFill>
                  <a:srgbClr val="FFFFFF"/>
                </a:solidFill>
                <a:latin typeface="Calibri" pitchFamily="34" charset="0"/>
              </a:rPr>
              <a:t>Asia Offshore Summit</a:t>
            </a:r>
          </a:p>
          <a:p>
            <a:pPr algn="r" defTabSz="914400" eaLnBrk="1" hangingPunct="1">
              <a:spcBef>
                <a:spcPts val="1200"/>
              </a:spcBef>
            </a:pPr>
            <a:r>
              <a:rPr lang="en-US" altLang="en-US" sz="2000" dirty="0">
                <a:solidFill>
                  <a:srgbClr val="FFFFFF"/>
                </a:solidFill>
                <a:latin typeface="Calibri" pitchFamily="34" charset="0"/>
              </a:rPr>
              <a:t> </a:t>
            </a:r>
            <a:r>
              <a:rPr lang="en-US" altLang="en-US" sz="2000" dirty="0" smtClean="0">
                <a:solidFill>
                  <a:srgbClr val="FFFFFF"/>
                </a:solidFill>
                <a:latin typeface="Calibri" pitchFamily="34" charset="0"/>
              </a:rPr>
              <a:t>9 </a:t>
            </a:r>
            <a:r>
              <a:rPr lang="en-US" altLang="en-US" sz="2000" dirty="0" smtClean="0">
                <a:solidFill>
                  <a:schemeClr val="bg1"/>
                </a:solidFill>
                <a:latin typeface="Calibri" pitchFamily="34" charset="0"/>
              </a:rPr>
              <a:t>September </a:t>
            </a:r>
            <a:r>
              <a:rPr lang="en-US" altLang="en-US" sz="2000" dirty="0">
                <a:solidFill>
                  <a:schemeClr val="bg1"/>
                </a:solidFill>
                <a:latin typeface="Calibri" pitchFamily="34" charset="0"/>
              </a:rPr>
              <a:t>2014</a:t>
            </a:r>
            <a:endParaRPr lang="en-US" altLang="en-US" sz="2000" dirty="0">
              <a:solidFill>
                <a:srgbClr val="FFFFFF"/>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780928"/>
            <a:ext cx="1556792" cy="1556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bwMode="auto">
          <a:xfrm>
            <a:off x="323850" y="333375"/>
            <a:ext cx="6475413"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
            </a:r>
            <a:br>
              <a:rPr lang="en-US" altLang="en-US" dirty="0" smtClean="0"/>
            </a:br>
            <a:r>
              <a:rPr lang="en-US" altLang="en-US" dirty="0" smtClean="0"/>
              <a:t>Foreign vessel entering Myanmar waters</a:t>
            </a:r>
            <a:br>
              <a:rPr lang="en-US" altLang="en-US" dirty="0" smtClean="0"/>
            </a:br>
            <a:r>
              <a:rPr lang="en-US" altLang="en-US" dirty="0" smtClean="0"/>
              <a:t>Relevant Maritime authorities </a:t>
            </a:r>
            <a:br>
              <a:rPr lang="en-US" altLang="en-US" dirty="0" smtClean="0"/>
            </a:br>
            <a:endParaRPr lang="en-US" altLang="en-US" dirty="0" smtClean="0"/>
          </a:p>
        </p:txBody>
      </p:sp>
      <p:grpSp>
        <p:nvGrpSpPr>
          <p:cNvPr id="16" name="Group 15"/>
          <p:cNvGrpSpPr/>
          <p:nvPr/>
        </p:nvGrpSpPr>
        <p:grpSpPr>
          <a:xfrm>
            <a:off x="474474" y="2241473"/>
            <a:ext cx="8206161" cy="3419775"/>
            <a:chOff x="474474" y="2241473"/>
            <a:chExt cx="8206161" cy="3419775"/>
          </a:xfrm>
        </p:grpSpPr>
        <p:grpSp>
          <p:nvGrpSpPr>
            <p:cNvPr id="2" name="Group 1"/>
            <p:cNvGrpSpPr/>
            <p:nvPr/>
          </p:nvGrpSpPr>
          <p:grpSpPr>
            <a:xfrm>
              <a:off x="474474" y="2241473"/>
              <a:ext cx="8206161" cy="3419775"/>
              <a:chOff x="478657" y="2241473"/>
              <a:chExt cx="8206161" cy="3419775"/>
            </a:xfrm>
          </p:grpSpPr>
          <p:sp>
            <p:nvSpPr>
              <p:cNvPr id="6" name="Freeform 5"/>
              <p:cNvSpPr/>
              <p:nvPr/>
            </p:nvSpPr>
            <p:spPr>
              <a:xfrm>
                <a:off x="2719066" y="2241473"/>
                <a:ext cx="3716979" cy="1260000"/>
              </a:xfrm>
              <a:custGeom>
                <a:avLst/>
                <a:gdLst>
                  <a:gd name="connsiteX0" fmla="*/ 0 w 3716979"/>
                  <a:gd name="connsiteY0" fmla="*/ 0 h 1260000"/>
                  <a:gd name="connsiteX1" fmla="*/ 3716979 w 3716979"/>
                  <a:gd name="connsiteY1" fmla="*/ 0 h 1260000"/>
                  <a:gd name="connsiteX2" fmla="*/ 3716979 w 3716979"/>
                  <a:gd name="connsiteY2" fmla="*/ 1260000 h 1260000"/>
                  <a:gd name="connsiteX3" fmla="*/ 0 w 3716979"/>
                  <a:gd name="connsiteY3" fmla="*/ 1260000 h 1260000"/>
                  <a:gd name="connsiteX4" fmla="*/ 0 w 3716979"/>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979" h="1260000">
                    <a:moveTo>
                      <a:pt x="0" y="0"/>
                    </a:moveTo>
                    <a:lnTo>
                      <a:pt x="3716979" y="0"/>
                    </a:lnTo>
                    <a:lnTo>
                      <a:pt x="3716979" y="1260000"/>
                    </a:lnTo>
                    <a:lnTo>
                      <a:pt x="0" y="1260000"/>
                    </a:lnTo>
                    <a:lnTo>
                      <a:pt x="0" y="0"/>
                    </a:lnTo>
                    <a:close/>
                  </a:path>
                </a:pathLst>
              </a:custGeom>
              <a:solidFill>
                <a:srgbClr val="004D3F">
                  <a:alpha val="7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Ministry of Transport</a:t>
                </a:r>
              </a:p>
              <a:p>
                <a:pPr lvl="0" algn="ctr" defTabSz="1244600">
                  <a:lnSpc>
                    <a:spcPct val="90000"/>
                  </a:lnSpc>
                  <a:spcBef>
                    <a:spcPct val="0"/>
                  </a:spcBef>
                  <a:spcAft>
                    <a:spcPct val="35000"/>
                  </a:spcAft>
                </a:pPr>
                <a:r>
                  <a:rPr lang="en-US" sz="2000" b="0" i="0" kern="1200" dirty="0" smtClean="0"/>
                  <a:t>Law Amending the Myanmar Merchant Shipping Act, 2007</a:t>
                </a:r>
                <a:endParaRPr lang="en-US" sz="3300" kern="1200" dirty="0"/>
              </a:p>
            </p:txBody>
          </p:sp>
          <p:sp>
            <p:nvSpPr>
              <p:cNvPr id="7" name="Freeform 6"/>
              <p:cNvSpPr/>
              <p:nvPr/>
            </p:nvSpPr>
            <p:spPr>
              <a:xfrm>
                <a:off x="478657" y="4401248"/>
                <a:ext cx="3716979" cy="1260000"/>
              </a:xfrm>
              <a:custGeom>
                <a:avLst/>
                <a:gdLst>
                  <a:gd name="connsiteX0" fmla="*/ 0 w 3716979"/>
                  <a:gd name="connsiteY0" fmla="*/ 0 h 1260000"/>
                  <a:gd name="connsiteX1" fmla="*/ 3716979 w 3716979"/>
                  <a:gd name="connsiteY1" fmla="*/ 0 h 1260000"/>
                  <a:gd name="connsiteX2" fmla="*/ 3716979 w 3716979"/>
                  <a:gd name="connsiteY2" fmla="*/ 1260000 h 1260000"/>
                  <a:gd name="connsiteX3" fmla="*/ 0 w 3716979"/>
                  <a:gd name="connsiteY3" fmla="*/ 1260000 h 1260000"/>
                  <a:gd name="connsiteX4" fmla="*/ 0 w 3716979"/>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979" h="1260000">
                    <a:moveTo>
                      <a:pt x="0" y="0"/>
                    </a:moveTo>
                    <a:lnTo>
                      <a:pt x="3716979" y="0"/>
                    </a:lnTo>
                    <a:lnTo>
                      <a:pt x="3716979" y="1260000"/>
                    </a:lnTo>
                    <a:lnTo>
                      <a:pt x="0" y="1260000"/>
                    </a:lnTo>
                    <a:lnTo>
                      <a:pt x="0" y="0"/>
                    </a:lnTo>
                    <a:close/>
                  </a:path>
                </a:pathLst>
              </a:custGeom>
              <a:solidFill>
                <a:srgbClr val="004D3F">
                  <a:alpha val="7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Myanma Port Authority</a:t>
                </a:r>
                <a:endParaRPr lang="en-US" sz="2800" kern="1200" dirty="0"/>
              </a:p>
            </p:txBody>
          </p:sp>
          <p:sp>
            <p:nvSpPr>
              <p:cNvPr id="8" name="Freeform 7"/>
              <p:cNvSpPr/>
              <p:nvPr/>
            </p:nvSpPr>
            <p:spPr>
              <a:xfrm>
                <a:off x="4967839" y="4401248"/>
                <a:ext cx="3716979" cy="1260000"/>
              </a:xfrm>
              <a:custGeom>
                <a:avLst/>
                <a:gdLst>
                  <a:gd name="connsiteX0" fmla="*/ 0 w 3716979"/>
                  <a:gd name="connsiteY0" fmla="*/ 0 h 1260000"/>
                  <a:gd name="connsiteX1" fmla="*/ 3716979 w 3716979"/>
                  <a:gd name="connsiteY1" fmla="*/ 0 h 1260000"/>
                  <a:gd name="connsiteX2" fmla="*/ 3716979 w 3716979"/>
                  <a:gd name="connsiteY2" fmla="*/ 1260000 h 1260000"/>
                  <a:gd name="connsiteX3" fmla="*/ 0 w 3716979"/>
                  <a:gd name="connsiteY3" fmla="*/ 1260000 h 1260000"/>
                  <a:gd name="connsiteX4" fmla="*/ 0 w 3716979"/>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979" h="1260000">
                    <a:moveTo>
                      <a:pt x="0" y="0"/>
                    </a:moveTo>
                    <a:lnTo>
                      <a:pt x="3716979" y="0"/>
                    </a:lnTo>
                    <a:lnTo>
                      <a:pt x="3716979" y="1260000"/>
                    </a:lnTo>
                    <a:lnTo>
                      <a:pt x="0" y="1260000"/>
                    </a:lnTo>
                    <a:lnTo>
                      <a:pt x="0" y="0"/>
                    </a:lnTo>
                    <a:close/>
                  </a:path>
                </a:pathLst>
              </a:custGeom>
              <a:solidFill>
                <a:srgbClr val="004D3F">
                  <a:alpha val="7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Department of Marine Administration</a:t>
                </a:r>
                <a:endParaRPr lang="en-US" sz="2800" kern="1200" dirty="0"/>
              </a:p>
            </p:txBody>
          </p:sp>
        </p:grpSp>
        <p:cxnSp>
          <p:nvCxnSpPr>
            <p:cNvPr id="10" name="Straight Connector 9"/>
            <p:cNvCxnSpPr/>
            <p:nvPr/>
          </p:nvCxnSpPr>
          <p:spPr>
            <a:xfrm>
              <a:off x="4573372" y="3501473"/>
              <a:ext cx="4182" cy="575599"/>
            </a:xfrm>
            <a:prstGeom prst="line">
              <a:avLst/>
            </a:prstGeom>
            <a:ln w="2540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32963" y="4077072"/>
              <a:ext cx="4489182" cy="0"/>
            </a:xfrm>
            <a:prstGeom prst="line">
              <a:avLst/>
            </a:prstGeom>
            <a:ln w="2540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2963" y="4077072"/>
              <a:ext cx="0" cy="359575"/>
            </a:xfrm>
            <a:prstGeom prst="line">
              <a:avLst/>
            </a:prstGeom>
            <a:ln w="2540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22145" y="4056362"/>
              <a:ext cx="0" cy="359575"/>
            </a:xfrm>
            <a:prstGeom prst="line">
              <a:avLst/>
            </a:prstGeom>
            <a:ln w="25400">
              <a:solidFill>
                <a:srgbClr val="A7A9A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Maritime authorities </a:t>
            </a:r>
          </a:p>
        </p:txBody>
      </p:sp>
      <p:grpSp>
        <p:nvGrpSpPr>
          <p:cNvPr id="8" name="Group 7"/>
          <p:cNvGrpSpPr/>
          <p:nvPr/>
        </p:nvGrpSpPr>
        <p:grpSpPr>
          <a:xfrm>
            <a:off x="2714154" y="2169000"/>
            <a:ext cx="3737043" cy="3375146"/>
            <a:chOff x="2714154" y="2169000"/>
            <a:chExt cx="3737043" cy="3375146"/>
          </a:xfrm>
        </p:grpSpPr>
        <p:sp>
          <p:nvSpPr>
            <p:cNvPr id="4" name="Freeform 3"/>
            <p:cNvSpPr/>
            <p:nvPr/>
          </p:nvSpPr>
          <p:spPr>
            <a:xfrm>
              <a:off x="2714154" y="2169000"/>
              <a:ext cx="3737043" cy="1260000"/>
            </a:xfrm>
            <a:custGeom>
              <a:avLst/>
              <a:gdLst>
                <a:gd name="connsiteX0" fmla="*/ 0 w 3737043"/>
                <a:gd name="connsiteY0" fmla="*/ 0 h 1868521"/>
                <a:gd name="connsiteX1" fmla="*/ 3737043 w 3737043"/>
                <a:gd name="connsiteY1" fmla="*/ 0 h 1868521"/>
                <a:gd name="connsiteX2" fmla="*/ 3737043 w 3737043"/>
                <a:gd name="connsiteY2" fmla="*/ 1868521 h 1868521"/>
                <a:gd name="connsiteX3" fmla="*/ 0 w 3737043"/>
                <a:gd name="connsiteY3" fmla="*/ 1868521 h 1868521"/>
                <a:gd name="connsiteX4" fmla="*/ 0 w 3737043"/>
                <a:gd name="connsiteY4" fmla="*/ 0 h 186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043" h="1868521">
                  <a:moveTo>
                    <a:pt x="0" y="0"/>
                  </a:moveTo>
                  <a:lnTo>
                    <a:pt x="3737043" y="0"/>
                  </a:lnTo>
                  <a:lnTo>
                    <a:pt x="3737043" y="1868521"/>
                  </a:lnTo>
                  <a:lnTo>
                    <a:pt x="0" y="1868521"/>
                  </a:lnTo>
                  <a:lnTo>
                    <a:pt x="0" y="0"/>
                  </a:lnTo>
                  <a:close/>
                </a:path>
              </a:pathLst>
            </a:custGeom>
            <a:solidFill>
              <a:srgbClr val="004D3F">
                <a:alpha val="7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2800" kern="1200" dirty="0" smtClean="0"/>
                <a:t>Myanma Port Authority</a:t>
              </a:r>
              <a:endParaRPr lang="en-US" sz="2800" kern="1200" dirty="0"/>
            </a:p>
          </p:txBody>
        </p:sp>
        <p:sp>
          <p:nvSpPr>
            <p:cNvPr id="7" name="Freeform 6"/>
            <p:cNvSpPr/>
            <p:nvPr/>
          </p:nvSpPr>
          <p:spPr>
            <a:xfrm>
              <a:off x="2714154" y="4284146"/>
              <a:ext cx="3737043" cy="1260000"/>
            </a:xfrm>
            <a:custGeom>
              <a:avLst/>
              <a:gdLst>
                <a:gd name="connsiteX0" fmla="*/ 0 w 3737043"/>
                <a:gd name="connsiteY0" fmla="*/ 0 h 1868521"/>
                <a:gd name="connsiteX1" fmla="*/ 3737043 w 3737043"/>
                <a:gd name="connsiteY1" fmla="*/ 0 h 1868521"/>
                <a:gd name="connsiteX2" fmla="*/ 3737043 w 3737043"/>
                <a:gd name="connsiteY2" fmla="*/ 1868521 h 1868521"/>
                <a:gd name="connsiteX3" fmla="*/ 0 w 3737043"/>
                <a:gd name="connsiteY3" fmla="*/ 1868521 h 1868521"/>
                <a:gd name="connsiteX4" fmla="*/ 0 w 3737043"/>
                <a:gd name="connsiteY4" fmla="*/ 0 h 186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043" h="1868521">
                  <a:moveTo>
                    <a:pt x="0" y="0"/>
                  </a:moveTo>
                  <a:lnTo>
                    <a:pt x="3737043" y="0"/>
                  </a:lnTo>
                  <a:lnTo>
                    <a:pt x="3737043" y="1868521"/>
                  </a:lnTo>
                  <a:lnTo>
                    <a:pt x="0" y="1868521"/>
                  </a:lnTo>
                  <a:lnTo>
                    <a:pt x="0" y="0"/>
                  </a:lnTo>
                  <a:close/>
                </a:path>
              </a:pathLst>
            </a:custGeom>
            <a:solidFill>
              <a:srgbClr val="004D3F">
                <a:alpha val="7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2800" kern="1200" dirty="0" smtClean="0"/>
                <a:t>Shipping Agency Department</a:t>
              </a:r>
              <a:endParaRPr lang="en-US" sz="2800" kern="1200" dirty="0"/>
            </a:p>
          </p:txBody>
        </p:sp>
        <p:sp>
          <p:nvSpPr>
            <p:cNvPr id="6" name="Down Arrow 5"/>
            <p:cNvSpPr/>
            <p:nvPr/>
          </p:nvSpPr>
          <p:spPr>
            <a:xfrm>
              <a:off x="4265573" y="3499365"/>
              <a:ext cx="574675" cy="720725"/>
            </a:xfrm>
            <a:prstGeom prst="downArrow">
              <a:avLst/>
            </a:prstGeom>
            <a:solidFill>
              <a:srgbClr val="EBE728">
                <a:alpha val="60000"/>
              </a:srgb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algn="ctr" defTabSz="1244600">
                <a:lnSpc>
                  <a:spcPct val="90000"/>
                </a:lnSpc>
                <a:spcAft>
                  <a:spcPct val="35000"/>
                </a:spcAft>
              </a:pPr>
              <a:endParaRPr lang="en-US" sz="2800" dirty="0"/>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700808"/>
            <a:ext cx="8219256" cy="4453955"/>
          </a:xfrm>
        </p:spPr>
        <p:txBody>
          <a:bodyPr>
            <a:noAutofit/>
          </a:bodyPr>
          <a:lstStyle/>
          <a:p>
            <a:pPr marL="360000" indent="-360000" eaLnBrk="1" fontAlgn="t" hangingPunct="1">
              <a:spcBef>
                <a:spcPts val="1800"/>
              </a:spcBef>
              <a:buFont typeface="Wingdings" panose="05000000000000000000" pitchFamily="2" charset="2"/>
              <a:buChar char="§"/>
              <a:defRPr/>
            </a:pPr>
            <a:r>
              <a:rPr lang="en-US" sz="2200" dirty="0" smtClean="0"/>
              <a:t>Inspection </a:t>
            </a:r>
            <a:r>
              <a:rPr lang="en-US" sz="2200" dirty="0"/>
              <a:t>of the inland powered vessels (cargo, fishing and schooner) and providing penalty and fines for the vessels which contravened the rules and regulation as prescribed by ISV </a:t>
            </a:r>
            <a:r>
              <a:rPr lang="en-US" sz="2200" dirty="0" smtClean="0"/>
              <a:t>act.</a:t>
            </a:r>
          </a:p>
          <a:p>
            <a:pPr marL="360000" indent="-360000" eaLnBrk="1" fontAlgn="t" hangingPunct="1">
              <a:spcBef>
                <a:spcPts val="1800"/>
              </a:spcBef>
              <a:buFont typeface="Wingdings" panose="05000000000000000000" pitchFamily="2" charset="2"/>
              <a:buChar char="§"/>
              <a:defRPr/>
            </a:pPr>
            <a:r>
              <a:rPr lang="en-US" sz="2200" dirty="0" smtClean="0"/>
              <a:t>Investigate </a:t>
            </a:r>
            <a:r>
              <a:rPr lang="en-US" sz="2200" dirty="0"/>
              <a:t>when arising accident such as collision in water </a:t>
            </a:r>
            <a:r>
              <a:rPr lang="en-US" sz="2200" dirty="0" smtClean="0"/>
              <a:t>ways.</a:t>
            </a:r>
          </a:p>
          <a:p>
            <a:pPr marL="360000" indent="-360000" eaLnBrk="1" fontAlgn="t" hangingPunct="1">
              <a:spcBef>
                <a:spcPts val="1800"/>
              </a:spcBef>
              <a:buFont typeface="Wingdings" panose="05000000000000000000" pitchFamily="2" charset="2"/>
              <a:buChar char="§"/>
              <a:defRPr/>
            </a:pPr>
            <a:r>
              <a:rPr lang="en-US" sz="2200" dirty="0" smtClean="0"/>
              <a:t>Recruitment </a:t>
            </a:r>
            <a:r>
              <a:rPr lang="en-US" sz="2200" dirty="0"/>
              <a:t>and training of new seafarers and presented the </a:t>
            </a:r>
            <a:r>
              <a:rPr lang="en-US" sz="2200" u="sng" dirty="0"/>
              <a:t>certificates of competency, exemptions, clearance and </a:t>
            </a:r>
            <a:r>
              <a:rPr lang="en-US" sz="2200" u="sng" dirty="0" smtClean="0"/>
              <a:t> </a:t>
            </a:r>
            <a:r>
              <a:rPr lang="en-US" sz="2200" u="sng" dirty="0"/>
              <a:t>out registrations </a:t>
            </a:r>
            <a:r>
              <a:rPr lang="en-US" sz="2200" dirty="0" smtClean="0"/>
              <a:t>.</a:t>
            </a:r>
          </a:p>
          <a:p>
            <a:pPr marL="360000" indent="-360000" eaLnBrk="1" fontAlgn="t" hangingPunct="1">
              <a:spcBef>
                <a:spcPts val="1800"/>
              </a:spcBef>
              <a:buFont typeface="Wingdings" panose="05000000000000000000" pitchFamily="2" charset="2"/>
              <a:buChar char="§"/>
              <a:defRPr/>
            </a:pPr>
            <a:r>
              <a:rPr lang="en-US" sz="2200" dirty="0" smtClean="0"/>
              <a:t>The </a:t>
            </a:r>
            <a:r>
              <a:rPr lang="en-US" sz="2200" u="sng" dirty="0" smtClean="0"/>
              <a:t>rights  </a:t>
            </a:r>
            <a:r>
              <a:rPr lang="en-US" sz="2200" u="sng" dirty="0"/>
              <a:t>and welfare of seaman </a:t>
            </a:r>
          </a:p>
          <a:p>
            <a:pPr marL="360000" indent="-360000" eaLnBrk="1" fontAlgn="t" hangingPunct="1">
              <a:spcBef>
                <a:spcPts val="1800"/>
              </a:spcBef>
              <a:buFont typeface="Wingdings" panose="05000000000000000000" pitchFamily="2" charset="2"/>
              <a:buChar char="§"/>
              <a:defRPr/>
            </a:pPr>
            <a:r>
              <a:rPr lang="en-US" sz="2200" dirty="0" smtClean="0"/>
              <a:t>Arranging  </a:t>
            </a:r>
            <a:r>
              <a:rPr lang="en-US" sz="2200" dirty="0"/>
              <a:t>bare boat </a:t>
            </a:r>
            <a:r>
              <a:rPr lang="en-US" sz="2200" dirty="0" smtClean="0"/>
              <a:t>charters to increase foreign currency earnings. </a:t>
            </a:r>
            <a:endParaRPr lang="en-US" sz="2200" dirty="0"/>
          </a:p>
          <a:p>
            <a:pPr>
              <a:defRPr/>
            </a:pPr>
            <a:endParaRPr lang="en-US" dirty="0"/>
          </a:p>
        </p:txBody>
      </p:sp>
      <p:sp>
        <p:nvSpPr>
          <p:cNvPr id="2048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 Functions of DMA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101" y="2027985"/>
            <a:ext cx="2424672" cy="1818504"/>
          </a:xfrm>
          <a:prstGeom prst="rect">
            <a:avLst/>
          </a:prstGeom>
        </p:spPr>
      </p:pic>
      <p:sp>
        <p:nvSpPr>
          <p:cNvPr id="2150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Relevant authorities ‒ Services of MPA</a:t>
            </a:r>
          </a:p>
        </p:txBody>
      </p:sp>
      <p:sp>
        <p:nvSpPr>
          <p:cNvPr id="21506" name="Content Placeholder 3"/>
          <p:cNvSpPr>
            <a:spLocks noGrp="1"/>
          </p:cNvSpPr>
          <p:nvPr>
            <p:ph idx="1"/>
          </p:nvPr>
        </p:nvSpPr>
        <p:spPr>
          <a:xfrm>
            <a:off x="467544" y="1700808"/>
            <a:ext cx="8219256" cy="4453955"/>
          </a:xfrm>
        </p:spPr>
        <p:txBody>
          <a:bodyPr/>
          <a:lstStyle/>
          <a:p>
            <a:pPr marL="360000" indent="-360000">
              <a:spcBef>
                <a:spcPts val="1200"/>
              </a:spcBef>
              <a:buFont typeface="Wingdings" panose="05000000000000000000" pitchFamily="2" charset="2"/>
              <a:buChar char="§"/>
            </a:pPr>
            <a:r>
              <a:rPr lang="en-US" altLang="en-US" sz="2000" dirty="0" smtClean="0"/>
              <a:t>Pilotage </a:t>
            </a:r>
          </a:p>
          <a:p>
            <a:pPr marL="360000" indent="-360000">
              <a:spcBef>
                <a:spcPts val="1200"/>
              </a:spcBef>
              <a:buFont typeface="Wingdings" panose="05000000000000000000" pitchFamily="2" charset="2"/>
              <a:buChar char="§"/>
            </a:pPr>
            <a:r>
              <a:rPr lang="en-US" altLang="en-US" sz="2000" dirty="0" smtClean="0"/>
              <a:t>Container and General Cargo Handling and Storage </a:t>
            </a:r>
          </a:p>
          <a:p>
            <a:pPr marL="360000" indent="-360000">
              <a:spcBef>
                <a:spcPts val="1200"/>
              </a:spcBef>
              <a:buFont typeface="Wingdings" panose="05000000000000000000" pitchFamily="2" charset="2"/>
              <a:buChar char="§"/>
            </a:pPr>
            <a:r>
              <a:rPr lang="en-US" altLang="en-US" sz="2000" dirty="0" smtClean="0"/>
              <a:t>Diving Service</a:t>
            </a:r>
          </a:p>
          <a:p>
            <a:pPr marL="360000" indent="-360000">
              <a:spcBef>
                <a:spcPts val="1200"/>
              </a:spcBef>
              <a:buFont typeface="Wingdings" panose="05000000000000000000" pitchFamily="2" charset="2"/>
              <a:buChar char="§"/>
            </a:pPr>
            <a:r>
              <a:rPr lang="en-US" altLang="en-US" sz="2000" dirty="0" smtClean="0"/>
              <a:t> Tug Service </a:t>
            </a:r>
          </a:p>
          <a:p>
            <a:pPr marL="360000" indent="-360000">
              <a:spcBef>
                <a:spcPts val="1200"/>
              </a:spcBef>
              <a:buFont typeface="Wingdings" panose="05000000000000000000" pitchFamily="2" charset="2"/>
              <a:buChar char="§"/>
            </a:pPr>
            <a:r>
              <a:rPr lang="en-US" altLang="en-US" sz="2000" dirty="0" smtClean="0"/>
              <a:t>Shipping Agency Service </a:t>
            </a:r>
          </a:p>
          <a:p>
            <a:pPr marL="360000" indent="-360000">
              <a:spcBef>
                <a:spcPts val="1200"/>
              </a:spcBef>
              <a:buFont typeface="Wingdings" panose="05000000000000000000" pitchFamily="2" charset="2"/>
              <a:buChar char="§"/>
            </a:pPr>
            <a:r>
              <a:rPr lang="en-US" altLang="en-US" sz="2000" dirty="0" smtClean="0"/>
              <a:t>Fire Fighting </a:t>
            </a:r>
          </a:p>
          <a:p>
            <a:pPr marL="360000" indent="-360000">
              <a:spcBef>
                <a:spcPts val="1200"/>
              </a:spcBef>
              <a:buFont typeface="Wingdings" panose="05000000000000000000" pitchFamily="2" charset="2"/>
              <a:buChar char="§"/>
            </a:pPr>
            <a:r>
              <a:rPr lang="en-US" altLang="en-US" sz="2000" dirty="0" smtClean="0"/>
              <a:t>Port Security </a:t>
            </a:r>
          </a:p>
          <a:p>
            <a:pPr marL="360000" indent="-360000">
              <a:spcBef>
                <a:spcPts val="1200"/>
              </a:spcBef>
              <a:buFont typeface="Wingdings" panose="05000000000000000000" pitchFamily="2" charset="2"/>
              <a:buChar char="§"/>
            </a:pPr>
            <a:r>
              <a:rPr lang="en-US" altLang="en-US" sz="2000" dirty="0" smtClean="0"/>
              <a:t>Fresh Water Supply </a:t>
            </a:r>
          </a:p>
          <a:p>
            <a:pPr marL="360000" indent="-360000">
              <a:spcBef>
                <a:spcPts val="1200"/>
              </a:spcBef>
              <a:buFont typeface="Wingdings" panose="05000000000000000000" pitchFamily="2" charset="2"/>
              <a:buChar char="§"/>
            </a:pPr>
            <a:r>
              <a:rPr lang="en-US" altLang="en-US" sz="2000" dirty="0" smtClean="0"/>
              <a:t>Ship Repairs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749" y="3573016"/>
            <a:ext cx="2678869" cy="180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184" y="4883935"/>
            <a:ext cx="2540000" cy="16933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785"/>
            <a:ext cx="6858000" cy="701943"/>
          </a:xfrm>
        </p:spPr>
        <p:txBody>
          <a:bodyPr/>
          <a:lstStyle/>
          <a:p>
            <a:pPr>
              <a:lnSpc>
                <a:spcPct val="100000"/>
              </a:lnSpc>
            </a:pPr>
            <a:r>
              <a:rPr lang="en-US" dirty="0" smtClean="0">
                <a:latin typeface="Calibri" pitchFamily="34" charset="0"/>
              </a:rPr>
              <a:t>Outline of the Talk</a:t>
            </a:r>
            <a:endParaRPr lang="en-US" dirty="0">
              <a:latin typeface="Calibri" pitchFamily="34" charset="0"/>
            </a:endParaRPr>
          </a:p>
        </p:txBody>
      </p:sp>
      <p:sp>
        <p:nvSpPr>
          <p:cNvPr id="73" name="Slide Number Placeholder 2"/>
          <p:cNvSpPr>
            <a:spLocks noGrp="1"/>
          </p:cNvSpPr>
          <p:nvPr>
            <p:ph type="sldNum" sz="quarter" idx="4294967295"/>
          </p:nvPr>
        </p:nvSpPr>
        <p:spPr>
          <a:xfrm>
            <a:off x="8534400" y="6508750"/>
            <a:ext cx="609600" cy="349250"/>
          </a:xfrm>
          <a:prstGeom prst="rect">
            <a:avLst/>
          </a:prstGeom>
        </p:spPr>
        <p:txBody>
          <a:bodyPr/>
          <a:lstStyle/>
          <a:p>
            <a:pPr algn="ctr"/>
            <a:fld id="{AAD2AC68-14E4-4B2F-B269-4A8F71F10BB4}" type="slidenum">
              <a:rPr lang="en-US" smtClean="0">
                <a:solidFill>
                  <a:schemeClr val="bg1">
                    <a:lumMod val="50000"/>
                  </a:schemeClr>
                </a:solidFill>
                <a:latin typeface="+mn-lt"/>
              </a:rPr>
              <a:pPr algn="ctr"/>
              <a:t>14</a:t>
            </a:fld>
            <a:endParaRPr lang="en-US" dirty="0">
              <a:solidFill>
                <a:schemeClr val="bg1">
                  <a:lumMod val="50000"/>
                </a:schemeClr>
              </a:solidFill>
              <a:latin typeface="+mn-lt"/>
            </a:endParaRPr>
          </a:p>
        </p:txBody>
      </p:sp>
      <p:grpSp>
        <p:nvGrpSpPr>
          <p:cNvPr id="5" name="Group 4"/>
          <p:cNvGrpSpPr/>
          <p:nvPr/>
        </p:nvGrpSpPr>
        <p:grpSpPr>
          <a:xfrm>
            <a:off x="929531" y="2317683"/>
            <a:ext cx="7604869" cy="2911517"/>
            <a:chOff x="929531" y="2069162"/>
            <a:chExt cx="7604869" cy="2911517"/>
          </a:xfrm>
        </p:grpSpPr>
        <p:sp>
          <p:nvSpPr>
            <p:cNvPr id="7" name="Parallelogram 6"/>
            <p:cNvSpPr/>
            <p:nvPr/>
          </p:nvSpPr>
          <p:spPr bwMode="auto">
            <a:xfrm>
              <a:off x="1539131" y="2077128"/>
              <a:ext cx="1041400" cy="52406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t>1</a:t>
              </a:r>
              <a:endParaRPr lang="en-US" sz="2000" dirty="0"/>
            </a:p>
          </p:txBody>
        </p:sp>
        <p:sp>
          <p:nvSpPr>
            <p:cNvPr id="9" name="Parallelogram 8"/>
            <p:cNvSpPr/>
            <p:nvPr/>
          </p:nvSpPr>
          <p:spPr bwMode="auto">
            <a:xfrm>
              <a:off x="2522400" y="2069162"/>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smtClean="0">
                  <a:solidFill>
                    <a:schemeClr val="bg1"/>
                  </a:solidFill>
                </a:rPr>
                <a:t>Business Structure and Tax</a:t>
              </a:r>
              <a:endParaRPr lang="en-US" sz="2000" dirty="0">
                <a:solidFill>
                  <a:schemeClr val="bg1"/>
                </a:solidFill>
              </a:endParaRPr>
            </a:p>
          </p:txBody>
        </p:sp>
        <p:sp>
          <p:nvSpPr>
            <p:cNvPr id="12" name="Parallelogram 11"/>
            <p:cNvSpPr/>
            <p:nvPr/>
          </p:nvSpPr>
          <p:spPr bwMode="auto">
            <a:xfrm>
              <a:off x="1386731" y="2656732"/>
              <a:ext cx="1041400" cy="53999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2</a:t>
              </a:r>
              <a:endParaRPr lang="en-US" sz="2000" dirty="0">
                <a:solidFill>
                  <a:schemeClr val="bg1"/>
                </a:solidFill>
              </a:endParaRPr>
            </a:p>
          </p:txBody>
        </p:sp>
        <p:sp>
          <p:nvSpPr>
            <p:cNvPr id="17" name="Parallelogram 16"/>
            <p:cNvSpPr/>
            <p:nvPr/>
          </p:nvSpPr>
          <p:spPr bwMode="auto">
            <a:xfrm>
              <a:off x="1234331" y="3252265"/>
              <a:ext cx="1041400" cy="540000"/>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3</a:t>
              </a:r>
              <a:endParaRPr lang="en-US" sz="2000" dirty="0">
                <a:solidFill>
                  <a:schemeClr val="bg1"/>
                </a:solidFill>
              </a:endParaRPr>
            </a:p>
          </p:txBody>
        </p:sp>
        <p:sp>
          <p:nvSpPr>
            <p:cNvPr id="19" name="Parallelogram 18"/>
            <p:cNvSpPr/>
            <p:nvPr/>
          </p:nvSpPr>
          <p:spPr bwMode="auto">
            <a:xfrm>
              <a:off x="2217600" y="3252265"/>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rgbClr val="404040"/>
                  </a:solidFill>
                </a:rPr>
                <a:t>Foreign Vessels and Myanmar Waters</a:t>
              </a:r>
              <a:endParaRPr lang="en-US" sz="2000" dirty="0">
                <a:solidFill>
                  <a:srgbClr val="404040"/>
                </a:solidFill>
              </a:endParaRPr>
            </a:p>
          </p:txBody>
        </p:sp>
        <p:sp>
          <p:nvSpPr>
            <p:cNvPr id="22" name="Parallelogram 21"/>
            <p:cNvSpPr/>
            <p:nvPr/>
          </p:nvSpPr>
          <p:spPr bwMode="auto">
            <a:xfrm>
              <a:off x="1081931" y="3847800"/>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4</a:t>
              </a:r>
              <a:endParaRPr lang="en-US" sz="2000" dirty="0">
                <a:solidFill>
                  <a:schemeClr val="bg1"/>
                </a:solidFill>
              </a:endParaRPr>
            </a:p>
          </p:txBody>
        </p:sp>
        <p:sp>
          <p:nvSpPr>
            <p:cNvPr id="24" name="Parallelogram 23"/>
            <p:cNvSpPr/>
            <p:nvPr/>
          </p:nvSpPr>
          <p:spPr bwMode="auto">
            <a:xfrm>
              <a:off x="2065200" y="3847800"/>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2000" dirty="0" smtClean="0">
                  <a:solidFill>
                    <a:schemeClr val="bg1"/>
                  </a:solidFill>
                  <a:latin typeface="Calibri" pitchFamily="-108" charset="0"/>
                </a:rPr>
                <a:t>Environmental Framework and Marine Pollution</a:t>
              </a:r>
              <a:endParaRPr lang="da-DK" sz="2000" dirty="0">
                <a:solidFill>
                  <a:schemeClr val="bg1"/>
                </a:solidFill>
                <a:latin typeface="Calibri" pitchFamily="-108" charset="0"/>
              </a:endParaRPr>
            </a:p>
          </p:txBody>
        </p:sp>
        <p:sp>
          <p:nvSpPr>
            <p:cNvPr id="44" name="Parallelogram 43"/>
            <p:cNvSpPr/>
            <p:nvPr/>
          </p:nvSpPr>
          <p:spPr bwMode="auto">
            <a:xfrm>
              <a:off x="2370000" y="2656731"/>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Functions of Maritime Authorities</a:t>
              </a:r>
              <a:endParaRPr lang="en-US" sz="2000" dirty="0">
                <a:solidFill>
                  <a:schemeClr val="bg1"/>
                </a:solidFill>
              </a:endParaRPr>
            </a:p>
          </p:txBody>
        </p:sp>
        <p:sp>
          <p:nvSpPr>
            <p:cNvPr id="57" name="Parallelogram 56"/>
            <p:cNvSpPr/>
            <p:nvPr/>
          </p:nvSpPr>
          <p:spPr bwMode="auto">
            <a:xfrm>
              <a:off x="929531" y="4448644"/>
              <a:ext cx="1041400" cy="52407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5</a:t>
              </a:r>
              <a:endParaRPr lang="en-US" sz="2000" dirty="0">
                <a:solidFill>
                  <a:schemeClr val="bg1"/>
                </a:solidFill>
              </a:endParaRPr>
            </a:p>
          </p:txBody>
        </p:sp>
        <p:sp>
          <p:nvSpPr>
            <p:cNvPr id="56" name="Parallelogram 55"/>
            <p:cNvSpPr/>
            <p:nvPr/>
          </p:nvSpPr>
          <p:spPr bwMode="auto">
            <a:xfrm>
              <a:off x="1912800" y="4440679"/>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Labor Obligations</a:t>
              </a:r>
              <a:endParaRPr lang="en-US" sz="2000" dirty="0">
                <a:solidFill>
                  <a:schemeClr val="bg1"/>
                </a:solidFill>
              </a:endParaRPr>
            </a:p>
          </p:txBody>
        </p:sp>
      </p:grpSp>
    </p:spTree>
    <p:extLst>
      <p:ext uri="{BB962C8B-B14F-4D97-AF65-F5344CB8AC3E}">
        <p14:creationId xmlns:p14="http://schemas.microsoft.com/office/powerpoint/2010/main" val="22424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700808"/>
            <a:ext cx="8229600" cy="4607917"/>
          </a:xfrm>
        </p:spPr>
        <p:txBody>
          <a:bodyPr/>
          <a:lstStyle/>
          <a:p>
            <a:pPr algn="just" defTabSz="457200" eaLnBrk="1" hangingPunct="1">
              <a:lnSpc>
                <a:spcPct val="90000"/>
              </a:lnSpc>
              <a:defRPr/>
            </a:pPr>
            <a:r>
              <a:rPr lang="en-US" dirty="0" smtClean="0">
                <a:solidFill>
                  <a:schemeClr val="tx1"/>
                </a:solidFill>
                <a:ea typeface="SimSun" pitchFamily="2" charset="-122"/>
              </a:rPr>
              <a:t>Inform Shipping Agency Dept. under MPA</a:t>
            </a:r>
          </a:p>
          <a:p>
            <a:pPr marL="360000" lvl="2" indent="-360000" algn="just" defTabSz="457200" eaLnBrk="1" hangingPunct="1">
              <a:spcBef>
                <a:spcPts val="1800"/>
              </a:spcBef>
              <a:buFont typeface="Wingdings" panose="05000000000000000000" pitchFamily="2" charset="2"/>
              <a:buChar char="§"/>
              <a:defRPr/>
            </a:pPr>
            <a:r>
              <a:rPr lang="en-US" sz="2000" dirty="0" smtClean="0">
                <a:solidFill>
                  <a:schemeClr val="tx1"/>
                </a:solidFill>
                <a:ea typeface="SimSun" pitchFamily="2" charset="-122"/>
              </a:rPr>
              <a:t>Owner shall send a  </a:t>
            </a:r>
            <a:r>
              <a:rPr lang="en-US" sz="2000" u="sng" dirty="0" smtClean="0">
                <a:solidFill>
                  <a:schemeClr val="tx1"/>
                </a:solidFill>
                <a:ea typeface="SimSun" pitchFamily="2" charset="-122"/>
              </a:rPr>
              <a:t>letter to Shipping Agency Department</a:t>
            </a:r>
            <a:r>
              <a:rPr lang="en-US" sz="2000" dirty="0" smtClean="0">
                <a:solidFill>
                  <a:schemeClr val="tx1"/>
                </a:solidFill>
                <a:ea typeface="SimSun" pitchFamily="2" charset="-122"/>
              </a:rPr>
              <a:t>, indicating</a:t>
            </a:r>
          </a:p>
          <a:p>
            <a:pPr marL="720000" lvl="3" indent="-360000" algn="just" defTabSz="457200" eaLnBrk="1" hangingPunct="1">
              <a:spcBef>
                <a:spcPts val="1200"/>
              </a:spcBef>
              <a:buFont typeface="Calibri" panose="020F0502020204030204" pitchFamily="34" charset="0"/>
              <a:buChar char="‒"/>
              <a:defRPr/>
            </a:pPr>
            <a:r>
              <a:rPr lang="en-US" sz="2000" dirty="0" smtClean="0">
                <a:solidFill>
                  <a:schemeClr val="tx1"/>
                </a:solidFill>
                <a:ea typeface="SimSun" pitchFamily="2" charset="-122"/>
              </a:rPr>
              <a:t>ETA of the ship;</a:t>
            </a:r>
          </a:p>
          <a:p>
            <a:pPr marL="720000" lvl="3" indent="-360000" algn="just" defTabSz="457200" eaLnBrk="1" hangingPunct="1">
              <a:spcBef>
                <a:spcPts val="1200"/>
              </a:spcBef>
              <a:buFont typeface="Calibri" panose="020F0502020204030204" pitchFamily="34" charset="0"/>
              <a:buChar char="‒"/>
              <a:defRPr/>
            </a:pPr>
            <a:r>
              <a:rPr lang="en-US" sz="2000" dirty="0" smtClean="0">
                <a:solidFill>
                  <a:schemeClr val="tx1"/>
                </a:solidFill>
                <a:ea typeface="SimSun" pitchFamily="2" charset="-122"/>
              </a:rPr>
              <a:t>ETD of the ship;</a:t>
            </a:r>
          </a:p>
          <a:p>
            <a:pPr marL="720000" lvl="3" indent="-360000" algn="just" defTabSz="457200" eaLnBrk="1" hangingPunct="1">
              <a:spcBef>
                <a:spcPts val="1200"/>
              </a:spcBef>
              <a:buFont typeface="Calibri" panose="020F0502020204030204" pitchFamily="34" charset="0"/>
              <a:buChar char="‒"/>
              <a:defRPr/>
            </a:pPr>
            <a:r>
              <a:rPr lang="en-US" sz="2000" dirty="0" smtClean="0">
                <a:solidFill>
                  <a:schemeClr val="tx1"/>
                </a:solidFill>
                <a:ea typeface="SimSun" pitchFamily="2" charset="-122"/>
              </a:rPr>
              <a:t>Specification of the </a:t>
            </a:r>
            <a:r>
              <a:rPr lang="en-US" sz="2000" u="sng" dirty="0" smtClean="0">
                <a:solidFill>
                  <a:schemeClr val="tx1"/>
                </a:solidFill>
                <a:ea typeface="SimSun" pitchFamily="2" charset="-122"/>
              </a:rPr>
              <a:t>cargo</a:t>
            </a:r>
            <a:r>
              <a:rPr lang="en-US" sz="2000" dirty="0" smtClean="0">
                <a:solidFill>
                  <a:schemeClr val="tx1"/>
                </a:solidFill>
                <a:ea typeface="SimSun" pitchFamily="2" charset="-122"/>
              </a:rPr>
              <a:t>;</a:t>
            </a:r>
          </a:p>
          <a:p>
            <a:pPr marL="720000" lvl="3" indent="-360000" algn="just" defTabSz="457200" eaLnBrk="1" hangingPunct="1">
              <a:spcBef>
                <a:spcPts val="1200"/>
              </a:spcBef>
              <a:buFont typeface="Calibri" panose="020F0502020204030204" pitchFamily="34" charset="0"/>
              <a:buChar char="‒"/>
              <a:defRPr/>
            </a:pPr>
            <a:r>
              <a:rPr lang="en-US" sz="2000" u="sng" dirty="0" smtClean="0">
                <a:solidFill>
                  <a:schemeClr val="tx1"/>
                </a:solidFill>
                <a:ea typeface="SimSun" pitchFamily="2" charset="-122"/>
              </a:rPr>
              <a:t>Shipping particulars</a:t>
            </a:r>
            <a:r>
              <a:rPr lang="en-US" sz="2000" dirty="0" smtClean="0">
                <a:solidFill>
                  <a:schemeClr val="tx1"/>
                </a:solidFill>
                <a:ea typeface="SimSun" pitchFamily="2" charset="-122"/>
              </a:rPr>
              <a:t>, and</a:t>
            </a:r>
          </a:p>
          <a:p>
            <a:pPr marL="720000" lvl="3" indent="-360000" algn="just" defTabSz="457200" eaLnBrk="1" hangingPunct="1">
              <a:spcBef>
                <a:spcPts val="1200"/>
              </a:spcBef>
              <a:buFont typeface="Calibri" panose="020F0502020204030204" pitchFamily="34" charset="0"/>
              <a:buChar char="‒"/>
              <a:defRPr/>
            </a:pPr>
            <a:r>
              <a:rPr lang="en-US" sz="2000" dirty="0" smtClean="0">
                <a:solidFill>
                  <a:schemeClr val="tx1"/>
                </a:solidFill>
                <a:ea typeface="SimSun" pitchFamily="2" charset="-122"/>
              </a:rPr>
              <a:t>Person </a:t>
            </a:r>
            <a:r>
              <a:rPr lang="en-US" sz="2000" u="sng" dirty="0" smtClean="0">
                <a:solidFill>
                  <a:schemeClr val="tx1"/>
                </a:solidFill>
                <a:ea typeface="SimSun" pitchFamily="2" charset="-122"/>
              </a:rPr>
              <a:t>responsible for shipping charge</a:t>
            </a:r>
            <a:r>
              <a:rPr lang="en-US" sz="2000" dirty="0" smtClean="0">
                <a:solidFill>
                  <a:schemeClr val="tx1"/>
                </a:solidFill>
                <a:ea typeface="SimSun" pitchFamily="2" charset="-122"/>
              </a:rPr>
              <a:t>s.</a:t>
            </a:r>
          </a:p>
          <a:p>
            <a:pPr marL="720000" lvl="3" indent="-360000" algn="just" defTabSz="457200" eaLnBrk="1" hangingPunct="1">
              <a:spcBef>
                <a:spcPts val="1200"/>
              </a:spcBef>
              <a:buFont typeface="Calibri" panose="020F0502020204030204" pitchFamily="34" charset="0"/>
              <a:buChar char="‒"/>
              <a:defRPr/>
            </a:pPr>
            <a:r>
              <a:rPr lang="en-US" sz="2000" dirty="0" smtClean="0">
                <a:solidFill>
                  <a:schemeClr val="tx1"/>
                </a:solidFill>
                <a:ea typeface="SimSun" pitchFamily="2" charset="-122"/>
              </a:rPr>
              <a:t>Request compulsory pilot if ship is above 200 </a:t>
            </a:r>
            <a:r>
              <a:rPr lang="en-US" sz="2000" dirty="0" err="1" smtClean="0">
                <a:solidFill>
                  <a:schemeClr val="tx1"/>
                </a:solidFill>
                <a:ea typeface="SimSun" pitchFamily="2" charset="-122"/>
              </a:rPr>
              <a:t>GRT</a:t>
            </a:r>
            <a:r>
              <a:rPr lang="en-US" sz="2000" dirty="0" smtClean="0">
                <a:solidFill>
                  <a:schemeClr val="tx1"/>
                </a:solidFill>
                <a:ea typeface="SimSun" pitchFamily="2" charset="-122"/>
              </a:rPr>
              <a:t>.</a:t>
            </a:r>
          </a:p>
          <a:p>
            <a:pPr marL="720000" lvl="3" indent="-360000" algn="just" defTabSz="457200" eaLnBrk="1" hangingPunct="1">
              <a:spcBef>
                <a:spcPts val="1200"/>
              </a:spcBef>
              <a:buFont typeface="Calibri" panose="020F0502020204030204" pitchFamily="34" charset="0"/>
              <a:buChar char="‒"/>
              <a:defRPr/>
            </a:pPr>
            <a:r>
              <a:rPr lang="en-US" sz="2000" dirty="0" smtClean="0">
                <a:solidFill>
                  <a:schemeClr val="tx1"/>
                </a:solidFill>
                <a:ea typeface="SimSun" pitchFamily="2" charset="-122"/>
              </a:rPr>
              <a:t>Shipping Agency Department will return a </a:t>
            </a:r>
            <a:r>
              <a:rPr lang="en-US" sz="2000" u="sng" dirty="0" smtClean="0">
                <a:solidFill>
                  <a:schemeClr val="tx1"/>
                </a:solidFill>
                <a:ea typeface="SimSun" pitchFamily="2" charset="-122"/>
              </a:rPr>
              <a:t>letter of acceptance</a:t>
            </a:r>
            <a:r>
              <a:rPr lang="en-US" sz="2000" dirty="0" smtClean="0">
                <a:solidFill>
                  <a:schemeClr val="tx1"/>
                </a:solidFill>
                <a:ea typeface="SimSun" pitchFamily="2" charset="-122"/>
              </a:rPr>
              <a:t>.</a:t>
            </a:r>
          </a:p>
          <a:p>
            <a:pPr marL="720000" lvl="3" indent="-360000" algn="just" defTabSz="457200" eaLnBrk="1" hangingPunct="1">
              <a:spcBef>
                <a:spcPts val="1200"/>
              </a:spcBef>
              <a:buFont typeface="Calibri" panose="020F0502020204030204" pitchFamily="34" charset="0"/>
              <a:buChar char="‒"/>
              <a:defRPr/>
            </a:pPr>
            <a:r>
              <a:rPr lang="en-US" sz="2000" dirty="0" smtClean="0">
                <a:solidFill>
                  <a:schemeClr val="tx1"/>
                </a:solidFill>
                <a:ea typeface="SimSun" pitchFamily="2" charset="-122"/>
              </a:rPr>
              <a:t> </a:t>
            </a:r>
            <a:r>
              <a:rPr lang="en-US" sz="2000" dirty="0" smtClean="0">
                <a:solidFill>
                  <a:srgbClr val="FF0000"/>
                </a:solidFill>
                <a:ea typeface="SimSun" pitchFamily="2" charset="-122"/>
              </a:rPr>
              <a:t>Shipping Agency Fee is    USD 385/ship</a:t>
            </a:r>
          </a:p>
          <a:p>
            <a:pPr lvl="3" algn="just" defTabSz="457200" eaLnBrk="1" hangingPunct="1">
              <a:lnSpc>
                <a:spcPct val="90000"/>
              </a:lnSpc>
              <a:buFont typeface="Wingdings" pitchFamily="2" charset="2"/>
              <a:buChar char="Ø"/>
              <a:defRPr/>
            </a:pPr>
            <a:endParaRPr lang="en-US" dirty="0" smtClean="0">
              <a:solidFill>
                <a:schemeClr val="tx1"/>
              </a:solidFill>
              <a:ea typeface="SimSun" pitchFamily="2" charset="-122"/>
            </a:endParaRPr>
          </a:p>
          <a:p>
            <a:pPr algn="just" defTabSz="457200" eaLnBrk="1" hangingPunct="1">
              <a:lnSpc>
                <a:spcPct val="90000"/>
              </a:lnSpc>
              <a:buFont typeface="Arial" charset="0"/>
              <a:buChar char="•"/>
              <a:defRPr/>
            </a:pPr>
            <a:endParaRPr lang="en-US" dirty="0" smtClean="0">
              <a:solidFill>
                <a:schemeClr val="tx1"/>
              </a:solidFill>
              <a:ea typeface="SimSun" pitchFamily="2" charset="-122"/>
            </a:endParaRPr>
          </a:p>
        </p:txBody>
      </p:sp>
      <p:sp>
        <p:nvSpPr>
          <p:cNvPr id="2355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Foreign vessels entering  Myanmar waters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785"/>
            <a:ext cx="6858000" cy="701943"/>
          </a:xfrm>
        </p:spPr>
        <p:txBody>
          <a:bodyPr/>
          <a:lstStyle/>
          <a:p>
            <a:pPr>
              <a:lnSpc>
                <a:spcPct val="100000"/>
              </a:lnSpc>
            </a:pPr>
            <a:r>
              <a:rPr lang="en-US" dirty="0" smtClean="0">
                <a:latin typeface="Calibri" pitchFamily="34" charset="0"/>
              </a:rPr>
              <a:t>Outline of the Talk</a:t>
            </a:r>
            <a:endParaRPr lang="en-US" dirty="0">
              <a:latin typeface="Calibri" pitchFamily="34" charset="0"/>
            </a:endParaRPr>
          </a:p>
        </p:txBody>
      </p:sp>
      <p:sp>
        <p:nvSpPr>
          <p:cNvPr id="73" name="Slide Number Placeholder 2"/>
          <p:cNvSpPr>
            <a:spLocks noGrp="1"/>
          </p:cNvSpPr>
          <p:nvPr>
            <p:ph type="sldNum" sz="quarter" idx="4294967295"/>
          </p:nvPr>
        </p:nvSpPr>
        <p:spPr>
          <a:xfrm>
            <a:off x="8534400" y="6508750"/>
            <a:ext cx="609600" cy="349250"/>
          </a:xfrm>
          <a:prstGeom prst="rect">
            <a:avLst/>
          </a:prstGeom>
        </p:spPr>
        <p:txBody>
          <a:bodyPr/>
          <a:lstStyle/>
          <a:p>
            <a:pPr algn="ctr"/>
            <a:fld id="{AAD2AC68-14E4-4B2F-B269-4A8F71F10BB4}" type="slidenum">
              <a:rPr lang="en-US" smtClean="0">
                <a:solidFill>
                  <a:schemeClr val="bg1">
                    <a:lumMod val="50000"/>
                  </a:schemeClr>
                </a:solidFill>
                <a:latin typeface="+mn-lt"/>
              </a:rPr>
              <a:pPr algn="ctr"/>
              <a:t>16</a:t>
            </a:fld>
            <a:endParaRPr lang="en-US" dirty="0">
              <a:solidFill>
                <a:schemeClr val="bg1">
                  <a:lumMod val="50000"/>
                </a:schemeClr>
              </a:solidFill>
              <a:latin typeface="+mn-lt"/>
            </a:endParaRPr>
          </a:p>
        </p:txBody>
      </p:sp>
      <p:grpSp>
        <p:nvGrpSpPr>
          <p:cNvPr id="5" name="Group 4"/>
          <p:cNvGrpSpPr/>
          <p:nvPr/>
        </p:nvGrpSpPr>
        <p:grpSpPr>
          <a:xfrm>
            <a:off x="929531" y="2317683"/>
            <a:ext cx="7604869" cy="2911517"/>
            <a:chOff x="929531" y="2069162"/>
            <a:chExt cx="7604869" cy="2911517"/>
          </a:xfrm>
        </p:grpSpPr>
        <p:sp>
          <p:nvSpPr>
            <p:cNvPr id="7" name="Parallelogram 6"/>
            <p:cNvSpPr/>
            <p:nvPr/>
          </p:nvSpPr>
          <p:spPr bwMode="auto">
            <a:xfrm>
              <a:off x="1539131" y="2077128"/>
              <a:ext cx="1041400" cy="52406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t>1</a:t>
              </a:r>
              <a:endParaRPr lang="en-US" sz="2000" dirty="0"/>
            </a:p>
          </p:txBody>
        </p:sp>
        <p:sp>
          <p:nvSpPr>
            <p:cNvPr id="9" name="Parallelogram 8"/>
            <p:cNvSpPr/>
            <p:nvPr/>
          </p:nvSpPr>
          <p:spPr bwMode="auto">
            <a:xfrm>
              <a:off x="2522400" y="2069162"/>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smtClean="0">
                  <a:solidFill>
                    <a:schemeClr val="bg1"/>
                  </a:solidFill>
                </a:rPr>
                <a:t>Business Structure and Tax</a:t>
              </a:r>
              <a:endParaRPr lang="en-US" sz="2000" dirty="0">
                <a:solidFill>
                  <a:schemeClr val="bg1"/>
                </a:solidFill>
              </a:endParaRPr>
            </a:p>
          </p:txBody>
        </p:sp>
        <p:sp>
          <p:nvSpPr>
            <p:cNvPr id="12" name="Parallelogram 11"/>
            <p:cNvSpPr/>
            <p:nvPr/>
          </p:nvSpPr>
          <p:spPr bwMode="auto">
            <a:xfrm>
              <a:off x="1386731" y="2656732"/>
              <a:ext cx="1041400" cy="53999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2</a:t>
              </a:r>
              <a:endParaRPr lang="en-US" sz="2000" dirty="0">
                <a:solidFill>
                  <a:schemeClr val="bg1"/>
                </a:solidFill>
              </a:endParaRPr>
            </a:p>
          </p:txBody>
        </p:sp>
        <p:sp>
          <p:nvSpPr>
            <p:cNvPr id="17" name="Parallelogram 16"/>
            <p:cNvSpPr/>
            <p:nvPr/>
          </p:nvSpPr>
          <p:spPr bwMode="auto">
            <a:xfrm>
              <a:off x="1234331" y="3252265"/>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3</a:t>
              </a:r>
              <a:endParaRPr lang="en-US" sz="2000" dirty="0">
                <a:solidFill>
                  <a:schemeClr val="bg1"/>
                </a:solidFill>
              </a:endParaRPr>
            </a:p>
          </p:txBody>
        </p:sp>
        <p:sp>
          <p:nvSpPr>
            <p:cNvPr id="19" name="Parallelogram 18"/>
            <p:cNvSpPr/>
            <p:nvPr/>
          </p:nvSpPr>
          <p:spPr bwMode="auto">
            <a:xfrm>
              <a:off x="2217600" y="3252265"/>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Foreign Vessels and Myanmar Waters</a:t>
              </a:r>
              <a:endParaRPr lang="en-US" sz="2000" dirty="0">
                <a:solidFill>
                  <a:schemeClr val="bg1"/>
                </a:solidFill>
              </a:endParaRPr>
            </a:p>
          </p:txBody>
        </p:sp>
        <p:sp>
          <p:nvSpPr>
            <p:cNvPr id="22" name="Parallelogram 21"/>
            <p:cNvSpPr/>
            <p:nvPr/>
          </p:nvSpPr>
          <p:spPr bwMode="auto">
            <a:xfrm>
              <a:off x="1081931" y="3847800"/>
              <a:ext cx="1041400" cy="540000"/>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4</a:t>
              </a:r>
              <a:endParaRPr lang="en-US" sz="2000" dirty="0">
                <a:solidFill>
                  <a:schemeClr val="bg1"/>
                </a:solidFill>
              </a:endParaRPr>
            </a:p>
          </p:txBody>
        </p:sp>
        <p:sp>
          <p:nvSpPr>
            <p:cNvPr id="24" name="Parallelogram 23"/>
            <p:cNvSpPr/>
            <p:nvPr/>
          </p:nvSpPr>
          <p:spPr bwMode="auto">
            <a:xfrm>
              <a:off x="2065200" y="3847800"/>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2000" dirty="0" smtClean="0">
                  <a:solidFill>
                    <a:srgbClr val="404040"/>
                  </a:solidFill>
                  <a:latin typeface="Calibri" pitchFamily="-108" charset="0"/>
                </a:rPr>
                <a:t>Environmental Framework and Marine Pollution</a:t>
              </a:r>
              <a:endParaRPr lang="da-DK" sz="2000" dirty="0">
                <a:solidFill>
                  <a:srgbClr val="404040"/>
                </a:solidFill>
                <a:latin typeface="Calibri" pitchFamily="-108" charset="0"/>
              </a:endParaRPr>
            </a:p>
          </p:txBody>
        </p:sp>
        <p:sp>
          <p:nvSpPr>
            <p:cNvPr id="44" name="Parallelogram 43"/>
            <p:cNvSpPr/>
            <p:nvPr/>
          </p:nvSpPr>
          <p:spPr bwMode="auto">
            <a:xfrm>
              <a:off x="2370000" y="2656731"/>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Functions of Maritime Authorities</a:t>
              </a:r>
              <a:endParaRPr lang="en-US" sz="2000" dirty="0">
                <a:solidFill>
                  <a:schemeClr val="bg1"/>
                </a:solidFill>
              </a:endParaRPr>
            </a:p>
          </p:txBody>
        </p:sp>
        <p:sp>
          <p:nvSpPr>
            <p:cNvPr id="57" name="Parallelogram 56"/>
            <p:cNvSpPr/>
            <p:nvPr/>
          </p:nvSpPr>
          <p:spPr bwMode="auto">
            <a:xfrm>
              <a:off x="929531" y="4448644"/>
              <a:ext cx="1041400" cy="52407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5</a:t>
              </a:r>
              <a:endParaRPr lang="en-US" sz="2000" dirty="0">
                <a:solidFill>
                  <a:schemeClr val="bg1"/>
                </a:solidFill>
              </a:endParaRPr>
            </a:p>
          </p:txBody>
        </p:sp>
        <p:sp>
          <p:nvSpPr>
            <p:cNvPr id="56" name="Parallelogram 55"/>
            <p:cNvSpPr/>
            <p:nvPr/>
          </p:nvSpPr>
          <p:spPr bwMode="auto">
            <a:xfrm>
              <a:off x="1912800" y="4440679"/>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Labor Obligations</a:t>
              </a:r>
              <a:endParaRPr lang="en-US" sz="2000" dirty="0">
                <a:solidFill>
                  <a:schemeClr val="bg1"/>
                </a:solidFill>
              </a:endParaRPr>
            </a:p>
          </p:txBody>
        </p:sp>
      </p:grpSp>
    </p:spTree>
    <p:extLst>
      <p:ext uri="{BB962C8B-B14F-4D97-AF65-F5344CB8AC3E}">
        <p14:creationId xmlns:p14="http://schemas.microsoft.com/office/powerpoint/2010/main" val="126404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381000" y="1628800"/>
            <a:ext cx="8229600" cy="4514825"/>
          </a:xfrm>
        </p:spPr>
        <p:txBody>
          <a:bodyPr/>
          <a:lstStyle/>
          <a:p>
            <a:pPr marL="360000" lvl="1" indent="-360000" defTabSz="457200" eaLnBrk="1" hangingPunct="1">
              <a:spcBef>
                <a:spcPts val="1800"/>
              </a:spcBef>
              <a:defRPr/>
            </a:pPr>
            <a:r>
              <a:rPr lang="en-US" dirty="0" smtClean="0">
                <a:solidFill>
                  <a:schemeClr val="tx1"/>
                </a:solidFill>
                <a:ea typeface="SimSun" pitchFamily="2" charset="-122"/>
              </a:rPr>
              <a:t>To operate in Myanmar waters, a foreign vessel would need to register in Myanmar.</a:t>
            </a:r>
          </a:p>
          <a:p>
            <a:pPr marL="360000" indent="-360000" defTabSz="457200" eaLnBrk="1" hangingPunct="1">
              <a:spcBef>
                <a:spcPts val="1800"/>
              </a:spcBef>
              <a:buFont typeface="Wingdings" panose="05000000000000000000" pitchFamily="2" charset="2"/>
              <a:buChar char="§"/>
              <a:defRPr/>
            </a:pPr>
            <a:r>
              <a:rPr lang="en-US" sz="2000" dirty="0" smtClean="0">
                <a:solidFill>
                  <a:schemeClr val="tx1"/>
                </a:solidFill>
                <a:ea typeface="SimSun" pitchFamily="2" charset="-122"/>
              </a:rPr>
              <a:t>But, Myanmar is not an “open registry”.</a:t>
            </a:r>
          </a:p>
          <a:p>
            <a:pPr marL="360000" indent="-360000" defTabSz="457200" eaLnBrk="1" hangingPunct="1">
              <a:spcBef>
                <a:spcPts val="1800"/>
              </a:spcBef>
              <a:buFont typeface="Wingdings" panose="05000000000000000000" pitchFamily="2" charset="2"/>
              <a:buChar char="§"/>
              <a:defRPr/>
            </a:pPr>
            <a:r>
              <a:rPr lang="en-US" sz="2000" dirty="0" smtClean="0">
                <a:solidFill>
                  <a:schemeClr val="tx1"/>
                </a:solidFill>
                <a:ea typeface="SimSun" pitchFamily="2" charset="-122"/>
              </a:rPr>
              <a:t>An accepted option is to register a  </a:t>
            </a:r>
            <a:r>
              <a:rPr lang="en-US" sz="2000" b="1" i="1" dirty="0" smtClean="0">
                <a:solidFill>
                  <a:schemeClr val="tx1"/>
                </a:solidFill>
                <a:ea typeface="SimSun" pitchFamily="2" charset="-122"/>
              </a:rPr>
              <a:t>bare boat charter</a:t>
            </a:r>
            <a:r>
              <a:rPr lang="en-US" sz="2000" dirty="0" smtClean="0">
                <a:solidFill>
                  <a:schemeClr val="tx1"/>
                </a:solidFill>
                <a:ea typeface="SimSun" pitchFamily="2" charset="-122"/>
              </a:rPr>
              <a:t>, with dual registration. (Myanmar + foreign registration)</a:t>
            </a:r>
          </a:p>
          <a:p>
            <a:pPr marL="360000" indent="-360000" defTabSz="457200" eaLnBrk="1" hangingPunct="1">
              <a:spcBef>
                <a:spcPts val="1800"/>
              </a:spcBef>
              <a:buFont typeface="Wingdings" panose="05000000000000000000" pitchFamily="2" charset="2"/>
              <a:buChar char="§"/>
              <a:defRPr/>
            </a:pPr>
            <a:r>
              <a:rPr lang="en-US" sz="2000" dirty="0" smtClean="0">
                <a:solidFill>
                  <a:schemeClr val="tx1"/>
                </a:solidFill>
                <a:ea typeface="SimSun" pitchFamily="2" charset="-122"/>
              </a:rPr>
              <a:t>To register the bare boat charter, the ship is required to have a </a:t>
            </a:r>
            <a:r>
              <a:rPr lang="en-US" sz="2000" u="sng" dirty="0" smtClean="0">
                <a:solidFill>
                  <a:schemeClr val="tx1"/>
                </a:solidFill>
                <a:ea typeface="SimSun" pitchFamily="2" charset="-122"/>
              </a:rPr>
              <a:t>company</a:t>
            </a:r>
            <a:r>
              <a:rPr lang="en-US" sz="2000" dirty="0" smtClean="0">
                <a:solidFill>
                  <a:schemeClr val="tx1"/>
                </a:solidFill>
                <a:ea typeface="SimSun" pitchFamily="2" charset="-122"/>
              </a:rPr>
              <a:t> in Myanmar.</a:t>
            </a:r>
          </a:p>
          <a:p>
            <a:pPr marL="360000" indent="-360000" defTabSz="457200" eaLnBrk="1" hangingPunct="1">
              <a:spcBef>
                <a:spcPts val="1800"/>
              </a:spcBef>
              <a:buFont typeface="Wingdings" panose="05000000000000000000" pitchFamily="2" charset="2"/>
              <a:buChar char="§"/>
              <a:defRPr/>
            </a:pPr>
            <a:r>
              <a:rPr lang="en-US" sz="2000" dirty="0" smtClean="0">
                <a:solidFill>
                  <a:schemeClr val="tx1"/>
                </a:solidFill>
                <a:ea typeface="SimSun" pitchFamily="2" charset="-122"/>
              </a:rPr>
              <a:t>At present, the company would need to be a JV with a Myanmar citizen. *There is the big possibility that this will change in the near future.*</a:t>
            </a:r>
          </a:p>
          <a:p>
            <a:pPr marL="342900" indent="-342900" algn="just" defTabSz="457200" eaLnBrk="1" hangingPunct="1">
              <a:lnSpc>
                <a:spcPct val="90000"/>
              </a:lnSpc>
              <a:buFont typeface="Arial" charset="0"/>
              <a:buChar char="•"/>
              <a:defRPr/>
            </a:pPr>
            <a:endParaRPr lang="en-US" sz="2097" dirty="0" smtClean="0">
              <a:solidFill>
                <a:schemeClr val="tx1"/>
              </a:solidFill>
              <a:ea typeface="SimSun" pitchFamily="2" charset="-122"/>
            </a:endParaRPr>
          </a:p>
        </p:txBody>
      </p:sp>
      <p:sp>
        <p:nvSpPr>
          <p:cNvPr id="25603" name="Title 2"/>
          <p:cNvSpPr>
            <a:spLocks noGrp="1"/>
          </p:cNvSpPr>
          <p:nvPr>
            <p:ph type="title"/>
          </p:nvPr>
        </p:nvSpPr>
        <p:spPr bwMode="auto">
          <a:xfrm>
            <a:off x="1763688" y="260350"/>
            <a:ext cx="5634062" cy="720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Foreign vessels registering in Myanmar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728"/>
            <a:ext cx="1260000" cy="7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bwMode="auto">
          <a:xfrm>
            <a:off x="539750" y="260350"/>
            <a:ext cx="6858000" cy="720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Foreign vessels registering in Myanmar</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01016106"/>
              </p:ext>
            </p:extLst>
          </p:nvPr>
        </p:nvGraphicFramePr>
        <p:xfrm>
          <a:off x="468313" y="1628775"/>
          <a:ext cx="82184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529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bwMode="auto">
          <a:xfrm>
            <a:off x="539750" y="260350"/>
            <a:ext cx="6858000" cy="720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Crew</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49460945"/>
              </p:ext>
            </p:extLst>
          </p:nvPr>
        </p:nvGraphicFramePr>
        <p:xfrm>
          <a:off x="468313" y="1628775"/>
          <a:ext cx="82184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78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785"/>
            <a:ext cx="6858000" cy="701943"/>
          </a:xfrm>
        </p:spPr>
        <p:txBody>
          <a:bodyPr/>
          <a:lstStyle/>
          <a:p>
            <a:pPr>
              <a:lnSpc>
                <a:spcPct val="100000"/>
              </a:lnSpc>
            </a:pPr>
            <a:r>
              <a:rPr lang="en-US" dirty="0" smtClean="0">
                <a:latin typeface="Calibri" pitchFamily="34" charset="0"/>
              </a:rPr>
              <a:t>Outline of the Talk</a:t>
            </a:r>
            <a:endParaRPr lang="en-US" dirty="0">
              <a:latin typeface="Calibri" pitchFamily="34" charset="0"/>
            </a:endParaRPr>
          </a:p>
        </p:txBody>
      </p:sp>
      <p:sp>
        <p:nvSpPr>
          <p:cNvPr id="73" name="Slide Number Placeholder 2"/>
          <p:cNvSpPr>
            <a:spLocks noGrp="1"/>
          </p:cNvSpPr>
          <p:nvPr>
            <p:ph type="sldNum" sz="quarter" idx="4294967295"/>
          </p:nvPr>
        </p:nvSpPr>
        <p:spPr>
          <a:xfrm>
            <a:off x="8534400" y="6508750"/>
            <a:ext cx="609600" cy="349250"/>
          </a:xfrm>
          <a:prstGeom prst="rect">
            <a:avLst/>
          </a:prstGeom>
        </p:spPr>
        <p:txBody>
          <a:bodyPr/>
          <a:lstStyle/>
          <a:p>
            <a:pPr algn="ctr"/>
            <a:fld id="{AAD2AC68-14E4-4B2F-B269-4A8F71F10BB4}" type="slidenum">
              <a:rPr lang="en-US" smtClean="0">
                <a:solidFill>
                  <a:schemeClr val="bg1">
                    <a:lumMod val="50000"/>
                  </a:schemeClr>
                </a:solidFill>
                <a:latin typeface="+mn-lt"/>
              </a:rPr>
              <a:pPr algn="ctr"/>
              <a:t>2</a:t>
            </a:fld>
            <a:endParaRPr lang="en-US" dirty="0">
              <a:solidFill>
                <a:schemeClr val="bg1">
                  <a:lumMod val="50000"/>
                </a:schemeClr>
              </a:solidFill>
              <a:latin typeface="+mn-lt"/>
            </a:endParaRPr>
          </a:p>
        </p:txBody>
      </p:sp>
      <p:grpSp>
        <p:nvGrpSpPr>
          <p:cNvPr id="5" name="Group 4"/>
          <p:cNvGrpSpPr/>
          <p:nvPr/>
        </p:nvGrpSpPr>
        <p:grpSpPr>
          <a:xfrm>
            <a:off x="929531" y="2317683"/>
            <a:ext cx="7604869" cy="2911517"/>
            <a:chOff x="929531" y="2069162"/>
            <a:chExt cx="7604869" cy="2911517"/>
          </a:xfrm>
        </p:grpSpPr>
        <p:sp>
          <p:nvSpPr>
            <p:cNvPr id="7" name="Parallelogram 6"/>
            <p:cNvSpPr/>
            <p:nvPr/>
          </p:nvSpPr>
          <p:spPr bwMode="auto">
            <a:xfrm>
              <a:off x="1539131" y="2077128"/>
              <a:ext cx="1041400" cy="524069"/>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t>1</a:t>
              </a:r>
              <a:endParaRPr lang="en-US" sz="2000" dirty="0"/>
            </a:p>
          </p:txBody>
        </p:sp>
        <p:sp>
          <p:nvSpPr>
            <p:cNvPr id="9" name="Parallelogram 8"/>
            <p:cNvSpPr/>
            <p:nvPr/>
          </p:nvSpPr>
          <p:spPr bwMode="auto">
            <a:xfrm>
              <a:off x="2522400" y="2069162"/>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smtClean="0">
                  <a:solidFill>
                    <a:schemeClr val="tx1"/>
                  </a:solidFill>
                </a:rPr>
                <a:t>Business Structure and Tax</a:t>
              </a:r>
              <a:endParaRPr lang="en-US" sz="2000" dirty="0">
                <a:solidFill>
                  <a:schemeClr val="tx1"/>
                </a:solidFill>
              </a:endParaRPr>
            </a:p>
          </p:txBody>
        </p:sp>
        <p:sp>
          <p:nvSpPr>
            <p:cNvPr id="12" name="Parallelogram 11"/>
            <p:cNvSpPr/>
            <p:nvPr/>
          </p:nvSpPr>
          <p:spPr bwMode="auto">
            <a:xfrm>
              <a:off x="1386731" y="2656732"/>
              <a:ext cx="1041400" cy="539999"/>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2</a:t>
              </a:r>
              <a:endParaRPr lang="en-US" sz="2000" dirty="0">
                <a:solidFill>
                  <a:schemeClr val="bg1"/>
                </a:solidFill>
              </a:endParaRPr>
            </a:p>
          </p:txBody>
        </p:sp>
        <p:sp>
          <p:nvSpPr>
            <p:cNvPr id="17" name="Parallelogram 16"/>
            <p:cNvSpPr/>
            <p:nvPr/>
          </p:nvSpPr>
          <p:spPr bwMode="auto">
            <a:xfrm>
              <a:off x="1234331" y="3252265"/>
              <a:ext cx="1041400" cy="540000"/>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3</a:t>
              </a:r>
              <a:endParaRPr lang="en-US" sz="2000" dirty="0">
                <a:solidFill>
                  <a:schemeClr val="bg1"/>
                </a:solidFill>
              </a:endParaRPr>
            </a:p>
          </p:txBody>
        </p:sp>
        <p:sp>
          <p:nvSpPr>
            <p:cNvPr id="19" name="Parallelogram 18"/>
            <p:cNvSpPr/>
            <p:nvPr/>
          </p:nvSpPr>
          <p:spPr bwMode="auto">
            <a:xfrm>
              <a:off x="2217600" y="3252265"/>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tx1"/>
                  </a:solidFill>
                </a:rPr>
                <a:t>Foreign Vessels and Myanmar Waters</a:t>
              </a:r>
              <a:endParaRPr lang="en-US" sz="2000" dirty="0">
                <a:solidFill>
                  <a:schemeClr val="tx1"/>
                </a:solidFill>
              </a:endParaRPr>
            </a:p>
          </p:txBody>
        </p:sp>
        <p:sp>
          <p:nvSpPr>
            <p:cNvPr id="22" name="Parallelogram 21"/>
            <p:cNvSpPr/>
            <p:nvPr/>
          </p:nvSpPr>
          <p:spPr bwMode="auto">
            <a:xfrm>
              <a:off x="1081931" y="3847800"/>
              <a:ext cx="1041400" cy="540000"/>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4</a:t>
              </a:r>
              <a:endParaRPr lang="en-US" sz="2000" dirty="0">
                <a:solidFill>
                  <a:schemeClr val="bg1"/>
                </a:solidFill>
              </a:endParaRPr>
            </a:p>
          </p:txBody>
        </p:sp>
        <p:sp>
          <p:nvSpPr>
            <p:cNvPr id="24" name="Parallelogram 23"/>
            <p:cNvSpPr/>
            <p:nvPr/>
          </p:nvSpPr>
          <p:spPr bwMode="auto">
            <a:xfrm>
              <a:off x="2065200" y="3847800"/>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2000" dirty="0" smtClean="0">
                  <a:solidFill>
                    <a:schemeClr val="tx1"/>
                  </a:solidFill>
                  <a:latin typeface="Calibri" pitchFamily="-108" charset="0"/>
                </a:rPr>
                <a:t>Environmental Framework and Marine Pollution</a:t>
              </a:r>
              <a:endParaRPr lang="da-DK" sz="2000" dirty="0">
                <a:solidFill>
                  <a:schemeClr val="tx1"/>
                </a:solidFill>
                <a:latin typeface="Calibri" pitchFamily="-108" charset="0"/>
              </a:endParaRPr>
            </a:p>
          </p:txBody>
        </p:sp>
        <p:sp>
          <p:nvSpPr>
            <p:cNvPr id="44" name="Parallelogram 43"/>
            <p:cNvSpPr/>
            <p:nvPr/>
          </p:nvSpPr>
          <p:spPr bwMode="auto">
            <a:xfrm>
              <a:off x="2370000" y="2656731"/>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tx1"/>
                  </a:solidFill>
                </a:rPr>
                <a:t>Functions of Maritime Authorities</a:t>
              </a:r>
              <a:endParaRPr lang="en-US" sz="2000" dirty="0">
                <a:solidFill>
                  <a:schemeClr val="tx1"/>
                </a:solidFill>
              </a:endParaRPr>
            </a:p>
          </p:txBody>
        </p:sp>
        <p:sp>
          <p:nvSpPr>
            <p:cNvPr id="57" name="Parallelogram 56"/>
            <p:cNvSpPr/>
            <p:nvPr/>
          </p:nvSpPr>
          <p:spPr bwMode="auto">
            <a:xfrm>
              <a:off x="929531" y="4448644"/>
              <a:ext cx="1041400" cy="524070"/>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5</a:t>
              </a:r>
              <a:endParaRPr lang="en-US" sz="2000" dirty="0">
                <a:solidFill>
                  <a:schemeClr val="bg1"/>
                </a:solidFill>
              </a:endParaRPr>
            </a:p>
          </p:txBody>
        </p:sp>
        <p:sp>
          <p:nvSpPr>
            <p:cNvPr id="56" name="Parallelogram 55"/>
            <p:cNvSpPr/>
            <p:nvPr/>
          </p:nvSpPr>
          <p:spPr bwMode="auto">
            <a:xfrm>
              <a:off x="1912800" y="4440679"/>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tx1"/>
                  </a:solidFill>
                </a:rPr>
                <a:t>Labor Obligations</a:t>
              </a:r>
              <a:endParaRPr lang="en-US" sz="2000" dirty="0">
                <a:solidFill>
                  <a:schemeClr val="tx1"/>
                </a:solidFill>
              </a:endParaRPr>
            </a:p>
          </p:txBody>
        </p:sp>
      </p:grpSp>
    </p:spTree>
    <p:extLst>
      <p:ext uri="{BB962C8B-B14F-4D97-AF65-F5344CB8AC3E}">
        <p14:creationId xmlns:p14="http://schemas.microsoft.com/office/powerpoint/2010/main" val="510751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785"/>
            <a:ext cx="6858000" cy="701943"/>
          </a:xfrm>
        </p:spPr>
        <p:txBody>
          <a:bodyPr/>
          <a:lstStyle/>
          <a:p>
            <a:pPr>
              <a:lnSpc>
                <a:spcPct val="100000"/>
              </a:lnSpc>
            </a:pPr>
            <a:r>
              <a:rPr lang="en-US" dirty="0" smtClean="0">
                <a:latin typeface="Calibri" pitchFamily="34" charset="0"/>
              </a:rPr>
              <a:t>Outline of the Talk</a:t>
            </a:r>
            <a:endParaRPr lang="en-US" dirty="0">
              <a:latin typeface="Calibri" pitchFamily="34" charset="0"/>
            </a:endParaRPr>
          </a:p>
        </p:txBody>
      </p:sp>
      <p:sp>
        <p:nvSpPr>
          <p:cNvPr id="73" name="Slide Number Placeholder 2"/>
          <p:cNvSpPr>
            <a:spLocks noGrp="1"/>
          </p:cNvSpPr>
          <p:nvPr>
            <p:ph type="sldNum" sz="quarter" idx="4294967295"/>
          </p:nvPr>
        </p:nvSpPr>
        <p:spPr>
          <a:xfrm>
            <a:off x="8534400" y="6508750"/>
            <a:ext cx="609600" cy="349250"/>
          </a:xfrm>
          <a:prstGeom prst="rect">
            <a:avLst/>
          </a:prstGeom>
        </p:spPr>
        <p:txBody>
          <a:bodyPr/>
          <a:lstStyle/>
          <a:p>
            <a:pPr algn="ctr"/>
            <a:fld id="{AAD2AC68-14E4-4B2F-B269-4A8F71F10BB4}" type="slidenum">
              <a:rPr lang="en-US" smtClean="0">
                <a:solidFill>
                  <a:schemeClr val="bg1">
                    <a:lumMod val="50000"/>
                  </a:schemeClr>
                </a:solidFill>
                <a:latin typeface="+mn-lt"/>
              </a:rPr>
              <a:pPr algn="ctr"/>
              <a:t>20</a:t>
            </a:fld>
            <a:endParaRPr lang="en-US" dirty="0">
              <a:solidFill>
                <a:schemeClr val="bg1">
                  <a:lumMod val="50000"/>
                </a:schemeClr>
              </a:solidFill>
              <a:latin typeface="+mn-lt"/>
            </a:endParaRPr>
          </a:p>
        </p:txBody>
      </p:sp>
      <p:grpSp>
        <p:nvGrpSpPr>
          <p:cNvPr id="5" name="Group 4"/>
          <p:cNvGrpSpPr/>
          <p:nvPr/>
        </p:nvGrpSpPr>
        <p:grpSpPr>
          <a:xfrm>
            <a:off x="929531" y="2317683"/>
            <a:ext cx="7604869" cy="2911517"/>
            <a:chOff x="929531" y="2069162"/>
            <a:chExt cx="7604869" cy="2911517"/>
          </a:xfrm>
        </p:grpSpPr>
        <p:sp>
          <p:nvSpPr>
            <p:cNvPr id="7" name="Parallelogram 6"/>
            <p:cNvSpPr/>
            <p:nvPr/>
          </p:nvSpPr>
          <p:spPr bwMode="auto">
            <a:xfrm>
              <a:off x="1539131" y="2077128"/>
              <a:ext cx="1041400" cy="52406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t>1</a:t>
              </a:r>
              <a:endParaRPr lang="en-US" sz="2000" dirty="0"/>
            </a:p>
          </p:txBody>
        </p:sp>
        <p:sp>
          <p:nvSpPr>
            <p:cNvPr id="9" name="Parallelogram 8"/>
            <p:cNvSpPr/>
            <p:nvPr/>
          </p:nvSpPr>
          <p:spPr bwMode="auto">
            <a:xfrm>
              <a:off x="2522400" y="2069162"/>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smtClean="0">
                  <a:solidFill>
                    <a:schemeClr val="bg1"/>
                  </a:solidFill>
                </a:rPr>
                <a:t>Business Structure and Tax</a:t>
              </a:r>
              <a:endParaRPr lang="en-US" sz="2000" dirty="0">
                <a:solidFill>
                  <a:schemeClr val="bg1"/>
                </a:solidFill>
              </a:endParaRPr>
            </a:p>
          </p:txBody>
        </p:sp>
        <p:sp>
          <p:nvSpPr>
            <p:cNvPr id="12" name="Parallelogram 11"/>
            <p:cNvSpPr/>
            <p:nvPr/>
          </p:nvSpPr>
          <p:spPr bwMode="auto">
            <a:xfrm>
              <a:off x="1386731" y="2656732"/>
              <a:ext cx="1041400" cy="53999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2</a:t>
              </a:r>
              <a:endParaRPr lang="en-US" sz="2000" dirty="0">
                <a:solidFill>
                  <a:schemeClr val="bg1"/>
                </a:solidFill>
              </a:endParaRPr>
            </a:p>
          </p:txBody>
        </p:sp>
        <p:sp>
          <p:nvSpPr>
            <p:cNvPr id="17" name="Parallelogram 16"/>
            <p:cNvSpPr/>
            <p:nvPr/>
          </p:nvSpPr>
          <p:spPr bwMode="auto">
            <a:xfrm>
              <a:off x="1234331" y="3252265"/>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3</a:t>
              </a:r>
              <a:endParaRPr lang="en-US" sz="2000" dirty="0">
                <a:solidFill>
                  <a:schemeClr val="bg1"/>
                </a:solidFill>
              </a:endParaRPr>
            </a:p>
          </p:txBody>
        </p:sp>
        <p:sp>
          <p:nvSpPr>
            <p:cNvPr id="19" name="Parallelogram 18"/>
            <p:cNvSpPr/>
            <p:nvPr/>
          </p:nvSpPr>
          <p:spPr bwMode="auto">
            <a:xfrm>
              <a:off x="2217600" y="3252265"/>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Foreign Vessels and Myanmar Waters</a:t>
              </a:r>
              <a:endParaRPr lang="en-US" sz="2000" dirty="0">
                <a:solidFill>
                  <a:schemeClr val="bg1"/>
                </a:solidFill>
              </a:endParaRPr>
            </a:p>
          </p:txBody>
        </p:sp>
        <p:sp>
          <p:nvSpPr>
            <p:cNvPr id="22" name="Parallelogram 21"/>
            <p:cNvSpPr/>
            <p:nvPr/>
          </p:nvSpPr>
          <p:spPr bwMode="auto">
            <a:xfrm>
              <a:off x="1081931" y="3847800"/>
              <a:ext cx="1041400" cy="540000"/>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4</a:t>
              </a:r>
              <a:endParaRPr lang="en-US" sz="2000" dirty="0">
                <a:solidFill>
                  <a:schemeClr val="bg1"/>
                </a:solidFill>
              </a:endParaRPr>
            </a:p>
          </p:txBody>
        </p:sp>
        <p:sp>
          <p:nvSpPr>
            <p:cNvPr id="24" name="Parallelogram 23"/>
            <p:cNvSpPr/>
            <p:nvPr/>
          </p:nvSpPr>
          <p:spPr bwMode="auto">
            <a:xfrm>
              <a:off x="2065200" y="3847800"/>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2000" dirty="0" smtClean="0">
                  <a:solidFill>
                    <a:schemeClr val="tx1"/>
                  </a:solidFill>
                  <a:latin typeface="Calibri" pitchFamily="-108" charset="0"/>
                </a:rPr>
                <a:t>Environmental Framework and Marine Pollution</a:t>
              </a:r>
              <a:endParaRPr lang="da-DK" sz="2000" dirty="0">
                <a:solidFill>
                  <a:schemeClr val="tx1"/>
                </a:solidFill>
                <a:latin typeface="Calibri" pitchFamily="-108" charset="0"/>
              </a:endParaRPr>
            </a:p>
          </p:txBody>
        </p:sp>
        <p:sp>
          <p:nvSpPr>
            <p:cNvPr id="44" name="Parallelogram 43"/>
            <p:cNvSpPr/>
            <p:nvPr/>
          </p:nvSpPr>
          <p:spPr bwMode="auto">
            <a:xfrm>
              <a:off x="2370000" y="2656731"/>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Functions of Maritime Authorities</a:t>
              </a:r>
              <a:endParaRPr lang="en-US" sz="2000" dirty="0">
                <a:solidFill>
                  <a:schemeClr val="bg1"/>
                </a:solidFill>
              </a:endParaRPr>
            </a:p>
          </p:txBody>
        </p:sp>
        <p:sp>
          <p:nvSpPr>
            <p:cNvPr id="57" name="Parallelogram 56"/>
            <p:cNvSpPr/>
            <p:nvPr/>
          </p:nvSpPr>
          <p:spPr bwMode="auto">
            <a:xfrm>
              <a:off x="929531" y="4448644"/>
              <a:ext cx="1041400" cy="52407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5</a:t>
              </a:r>
              <a:endParaRPr lang="en-US" sz="2000" dirty="0">
                <a:solidFill>
                  <a:schemeClr val="bg1"/>
                </a:solidFill>
              </a:endParaRPr>
            </a:p>
          </p:txBody>
        </p:sp>
        <p:sp>
          <p:nvSpPr>
            <p:cNvPr id="56" name="Parallelogram 55"/>
            <p:cNvSpPr/>
            <p:nvPr/>
          </p:nvSpPr>
          <p:spPr bwMode="auto">
            <a:xfrm>
              <a:off x="1912800" y="4440679"/>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Labor Obligations</a:t>
              </a:r>
              <a:endParaRPr lang="en-US" sz="2000" dirty="0">
                <a:solidFill>
                  <a:schemeClr val="bg1"/>
                </a:solidFill>
              </a:endParaRPr>
            </a:p>
          </p:txBody>
        </p:sp>
      </p:grpSp>
    </p:spTree>
    <p:extLst>
      <p:ext uri="{BB962C8B-B14F-4D97-AF65-F5344CB8AC3E}">
        <p14:creationId xmlns:p14="http://schemas.microsoft.com/office/powerpoint/2010/main" val="102872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marL="360000" indent="-360000">
              <a:spcBef>
                <a:spcPts val="1800"/>
              </a:spcBef>
              <a:buFont typeface="Wingdings" panose="05000000000000000000" pitchFamily="2" charset="2"/>
              <a:buChar char="§"/>
            </a:pPr>
            <a:r>
              <a:rPr lang="en-US" altLang="en-US" sz="2000" dirty="0" smtClean="0"/>
              <a:t>Environmental Conservation Law 2012</a:t>
            </a:r>
          </a:p>
          <a:p>
            <a:pPr marL="360000" indent="-360000">
              <a:spcBef>
                <a:spcPts val="1800"/>
              </a:spcBef>
              <a:buFont typeface="Wingdings" panose="05000000000000000000" pitchFamily="2" charset="2"/>
              <a:buChar char="§"/>
            </a:pPr>
            <a:r>
              <a:rPr lang="en-US" altLang="en-US" sz="2000" dirty="0" smtClean="0"/>
              <a:t>Environmental Conservation Rules 2014</a:t>
            </a:r>
          </a:p>
          <a:p>
            <a:pPr marL="360000" indent="-360000">
              <a:spcBef>
                <a:spcPts val="1800"/>
              </a:spcBef>
              <a:buFont typeface="Wingdings" panose="05000000000000000000" pitchFamily="2" charset="2"/>
              <a:buChar char="§"/>
            </a:pPr>
            <a:r>
              <a:rPr lang="en-US" altLang="en-US" sz="2000" dirty="0" smtClean="0"/>
              <a:t>Environmental Impact Assessment Procedures Bill</a:t>
            </a:r>
          </a:p>
          <a:p>
            <a:pPr marL="360000" indent="-360000">
              <a:spcBef>
                <a:spcPts val="1800"/>
              </a:spcBef>
              <a:buFont typeface="Wingdings" panose="05000000000000000000" pitchFamily="2" charset="2"/>
              <a:buChar char="§"/>
            </a:pPr>
            <a:r>
              <a:rPr lang="en-US" altLang="en-US" sz="2000" dirty="0" smtClean="0"/>
              <a:t>Ministry of Environmental Conservation and Forestry Environmental Conservation Committee</a:t>
            </a:r>
          </a:p>
          <a:p>
            <a:pPr marL="360000" indent="-360000">
              <a:spcBef>
                <a:spcPts val="1800"/>
              </a:spcBef>
              <a:buFont typeface="Wingdings" panose="05000000000000000000" pitchFamily="2" charset="2"/>
              <a:buChar char="§"/>
            </a:pPr>
            <a:r>
              <a:rPr lang="en-US" altLang="en-US" sz="2000" dirty="0" smtClean="0"/>
              <a:t>Environmental Impact Assessment Review Committee</a:t>
            </a:r>
          </a:p>
          <a:p>
            <a:pPr marL="360000" indent="-360000">
              <a:spcBef>
                <a:spcPts val="1800"/>
              </a:spcBef>
              <a:buFont typeface="Wingdings" panose="05000000000000000000" pitchFamily="2" charset="2"/>
              <a:buChar char="§"/>
            </a:pPr>
            <a:r>
              <a:rPr lang="en-US" altLang="en-US" sz="2000" i="1" dirty="0" smtClean="0"/>
              <a:t>Additional subordinate legislation in respect of quality standards, listings of hazardous materials and environmental incidents, etc., yet to be drafted.</a:t>
            </a:r>
          </a:p>
        </p:txBody>
      </p:sp>
      <p:sp>
        <p:nvSpPr>
          <p:cNvPr id="2969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Environmental Conservation Law and Rules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68313" y="1700808"/>
            <a:ext cx="8229600" cy="4238030"/>
          </a:xfrm>
        </p:spPr>
        <p:txBody>
          <a:bodyPr/>
          <a:lstStyle/>
          <a:p>
            <a:pPr marL="360000" indent="-360000">
              <a:spcBef>
                <a:spcPts val="1800"/>
              </a:spcBef>
              <a:buFont typeface="Wingdings" panose="05000000000000000000" pitchFamily="2" charset="2"/>
              <a:buChar char="§"/>
            </a:pPr>
            <a:r>
              <a:rPr lang="en-US" altLang="en-US" sz="2000" dirty="0"/>
              <a:t>Must abide by the Environmental Management Plan that has received an “Environmental Compliance Certificate” from the Ministry and Environmental Conservation Committee.</a:t>
            </a:r>
          </a:p>
          <a:p>
            <a:pPr marL="360000" indent="-360000">
              <a:spcBef>
                <a:spcPts val="1800"/>
              </a:spcBef>
              <a:buFont typeface="Wingdings" panose="05000000000000000000" pitchFamily="2" charset="2"/>
              <a:buChar char="§"/>
            </a:pPr>
            <a:r>
              <a:rPr lang="en-US" altLang="en-US" sz="2000" dirty="0"/>
              <a:t>Must collaborate and support Ministry monitoring and investigations of compliance and environmental incidents</a:t>
            </a:r>
          </a:p>
          <a:p>
            <a:pPr marL="360000" indent="-360000">
              <a:spcBef>
                <a:spcPts val="1800"/>
              </a:spcBef>
              <a:buFont typeface="Wingdings" panose="05000000000000000000" pitchFamily="2" charset="2"/>
              <a:buChar char="§"/>
            </a:pPr>
            <a:r>
              <a:rPr lang="en-US" altLang="en-US" sz="2000" dirty="0"/>
              <a:t>The PSC proponent/subcontractor is responsible for all Ministry costs for monitoring and evaluation</a:t>
            </a:r>
          </a:p>
          <a:p>
            <a:pPr marL="360000" indent="-360000">
              <a:spcBef>
                <a:spcPts val="1800"/>
              </a:spcBef>
              <a:buFont typeface="Wingdings" panose="05000000000000000000" pitchFamily="2" charset="2"/>
              <a:buChar char="§"/>
            </a:pPr>
            <a:r>
              <a:rPr lang="en-US" altLang="en-US" sz="2000" dirty="0"/>
              <a:t>Must provide six monthly reports to the Ministry on compliance with EMP</a:t>
            </a:r>
          </a:p>
        </p:txBody>
      </p:sp>
      <p:sp>
        <p:nvSpPr>
          <p:cNvPr id="30723" name="Title 2"/>
          <p:cNvSpPr>
            <a:spLocks noGrp="1"/>
          </p:cNvSpPr>
          <p:nvPr>
            <p:ph type="title"/>
          </p:nvPr>
        </p:nvSpPr>
        <p:spPr bwMode="auto">
          <a:xfrm>
            <a:off x="407343" y="228601"/>
            <a:ext cx="6252889"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Reporting obligations for PSC proponents and subcontractors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noAutofit/>
          </a:bodyPr>
          <a:lstStyle/>
          <a:p>
            <a:pPr marL="360000" indent="-360000">
              <a:spcBef>
                <a:spcPts val="1800"/>
              </a:spcBef>
              <a:buFont typeface="Wingdings" panose="05000000000000000000" pitchFamily="2" charset="2"/>
              <a:buChar char="§"/>
              <a:defRPr/>
            </a:pPr>
            <a:r>
              <a:rPr lang="en-US" sz="2000" dirty="0"/>
              <a:t>Untested environmental protection framework.</a:t>
            </a:r>
          </a:p>
          <a:p>
            <a:pPr marL="360000" indent="-360000">
              <a:spcBef>
                <a:spcPts val="1800"/>
              </a:spcBef>
              <a:buFont typeface="Wingdings" panose="05000000000000000000" pitchFamily="2" charset="2"/>
              <a:buChar char="§"/>
              <a:defRPr/>
            </a:pPr>
            <a:r>
              <a:rPr lang="en-US" sz="2000" dirty="0"/>
              <a:t>It is an offence to deviate from the EMP or to not offer full disclosure in the EIA.</a:t>
            </a:r>
          </a:p>
          <a:p>
            <a:pPr marL="360000" indent="-360000">
              <a:spcBef>
                <a:spcPts val="1800"/>
              </a:spcBef>
              <a:buFont typeface="Wingdings" panose="05000000000000000000" pitchFamily="2" charset="2"/>
              <a:buChar char="§"/>
              <a:defRPr/>
            </a:pPr>
            <a:r>
              <a:rPr lang="en-US" sz="2000" dirty="0"/>
              <a:t>Project proponent must report within 24 hours when there has been a serious environmental incident and within 7 days where there has been an environmental incident likely to have an impact.</a:t>
            </a:r>
          </a:p>
          <a:p>
            <a:pPr marL="360000" indent="-360000">
              <a:spcBef>
                <a:spcPts val="1800"/>
              </a:spcBef>
              <a:buFont typeface="Wingdings" panose="05000000000000000000" pitchFamily="2" charset="2"/>
              <a:buChar char="§"/>
              <a:defRPr/>
            </a:pPr>
            <a:r>
              <a:rPr lang="en-US" sz="2000" dirty="0"/>
              <a:t>Some environmental offences contained in other legislation in respect of waterways and wildlife. </a:t>
            </a:r>
          </a:p>
          <a:p>
            <a:pPr marL="360000" lvl="1" indent="-360000">
              <a:spcBef>
                <a:spcPts val="1800"/>
              </a:spcBef>
              <a:defRPr/>
            </a:pPr>
            <a:r>
              <a:rPr lang="en-US" i="1" dirty="0" smtClean="0"/>
              <a:t>Penalties</a:t>
            </a:r>
            <a:r>
              <a:rPr lang="en-US" dirty="0" smtClean="0"/>
              <a:t> </a:t>
            </a:r>
            <a:r>
              <a:rPr lang="en-US" dirty="0"/>
              <a:t>– prison sentencing of up to 5 years, monetary fines of up to </a:t>
            </a:r>
            <a:r>
              <a:rPr lang="en-US" dirty="0" smtClean="0"/>
              <a:t>MMK 2 </a:t>
            </a:r>
            <a:r>
              <a:rPr lang="en-US" dirty="0"/>
              <a:t>million, compensation for damage, costs of remedy, government costs.</a:t>
            </a:r>
          </a:p>
          <a:p>
            <a:pPr marL="342900" indent="-342900">
              <a:buFont typeface="Arial" charset="0"/>
              <a:buChar char="•"/>
              <a:defRPr/>
            </a:pPr>
            <a:endParaRPr lang="en-US" dirty="0" smtClean="0"/>
          </a:p>
        </p:txBody>
      </p:sp>
      <p:sp>
        <p:nvSpPr>
          <p:cNvPr id="3174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Environmental offences and penalties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3"/>
          <p:cNvSpPr>
            <a:spLocks noGrp="1"/>
          </p:cNvSpPr>
          <p:nvPr>
            <p:ph idx="1"/>
          </p:nvPr>
        </p:nvSpPr>
        <p:spPr>
          <a:xfrm>
            <a:off x="467544" y="1628800"/>
            <a:ext cx="8219256" cy="4896544"/>
          </a:xfrm>
        </p:spPr>
        <p:txBody>
          <a:bodyPr>
            <a:noAutofit/>
          </a:bodyPr>
          <a:lstStyle/>
          <a:p>
            <a:pPr marL="360000" indent="-360000">
              <a:spcBef>
                <a:spcPts val="1800"/>
              </a:spcBef>
              <a:buFont typeface="Wingdings" panose="05000000000000000000" pitchFamily="2" charset="2"/>
              <a:buChar char="§"/>
              <a:defRPr/>
            </a:pPr>
            <a:r>
              <a:rPr lang="en-US" sz="2000" dirty="0"/>
              <a:t>Myanmar is currently a party to MARPOL Annex I/II and is in the process of becoming a party to Marpol annex III, IV, V which are key instruments for  sewage and garbage dumping and other environmental protection.</a:t>
            </a:r>
          </a:p>
          <a:p>
            <a:pPr marL="360000" indent="-360000">
              <a:spcBef>
                <a:spcPts val="1800"/>
              </a:spcBef>
              <a:buFont typeface="Wingdings" panose="05000000000000000000" pitchFamily="2" charset="2"/>
              <a:buChar char="§"/>
              <a:defRPr/>
            </a:pPr>
            <a:r>
              <a:rPr lang="en-US" sz="2000" dirty="0" smtClean="0"/>
              <a:t>UNCLOS</a:t>
            </a:r>
            <a:r>
              <a:rPr lang="en-US" sz="2000" dirty="0"/>
              <a:t>, 1982(the UN Convention on the Law of the Sea, 1982)</a:t>
            </a:r>
          </a:p>
          <a:p>
            <a:pPr marL="360000" indent="-360000">
              <a:spcBef>
                <a:spcPts val="1800"/>
              </a:spcBef>
              <a:buFont typeface="Wingdings" panose="05000000000000000000" pitchFamily="2" charset="2"/>
              <a:buChar char="§"/>
              <a:defRPr/>
            </a:pPr>
            <a:r>
              <a:rPr lang="en-US" sz="2000" dirty="0"/>
              <a:t>SOLAS (Safety of Life at Sea, 1974 and its amendment of 1978) </a:t>
            </a:r>
          </a:p>
          <a:p>
            <a:pPr marL="360000" indent="-360000">
              <a:spcBef>
                <a:spcPts val="1800"/>
              </a:spcBef>
              <a:buFont typeface="Wingdings" panose="05000000000000000000" pitchFamily="2" charset="2"/>
              <a:buChar char="§"/>
              <a:defRPr/>
            </a:pPr>
            <a:r>
              <a:rPr lang="en-US" sz="2000" dirty="0"/>
              <a:t>Loadlines Convention 66 Tonnage Convention 69 and  STCW (Standards of training, certification, watch keeping ).</a:t>
            </a:r>
          </a:p>
          <a:p>
            <a:pPr marL="360000" indent="-360000">
              <a:spcBef>
                <a:spcPts val="1800"/>
              </a:spcBef>
              <a:buFont typeface="Wingdings" panose="05000000000000000000" pitchFamily="2" charset="2"/>
              <a:buChar char="§"/>
              <a:defRPr/>
            </a:pPr>
            <a:r>
              <a:rPr lang="en-US" sz="2000" dirty="0" smtClean="0"/>
              <a:t>Myanmar </a:t>
            </a:r>
            <a:r>
              <a:rPr lang="en-US" sz="2000" dirty="0"/>
              <a:t>has ratified SUA 1988 Protocol for the Suppression of Unlawful Acts against the Safety of Fixed Platforms Located on the Continental Shelf.</a:t>
            </a:r>
          </a:p>
          <a:p>
            <a:pPr marL="360000" indent="-360000">
              <a:spcBef>
                <a:spcPts val="1800"/>
              </a:spcBef>
              <a:buFont typeface="Wingdings" panose="05000000000000000000" pitchFamily="2" charset="2"/>
              <a:buChar char="§"/>
              <a:defRPr/>
            </a:pPr>
            <a:r>
              <a:rPr lang="en-US" sz="2000" dirty="0" smtClean="0"/>
              <a:t>In </a:t>
            </a:r>
            <a:r>
              <a:rPr lang="en-US" sz="2000" dirty="0"/>
              <a:t>total, Myanmar a party to 28 international conventions impacting on offshore activities.</a:t>
            </a:r>
          </a:p>
          <a:p>
            <a:pPr>
              <a:defRPr/>
            </a:pPr>
            <a:endParaRPr lang="en-US" sz="2000" dirty="0" smtClean="0"/>
          </a:p>
          <a:p>
            <a:pPr>
              <a:defRPr/>
            </a:pPr>
            <a:endParaRPr lang="en-US" sz="2000" dirty="0" smtClean="0"/>
          </a:p>
        </p:txBody>
      </p:sp>
      <p:sp>
        <p:nvSpPr>
          <p:cNvPr id="3277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Other international treaties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785"/>
            <a:ext cx="6858000" cy="701943"/>
          </a:xfrm>
        </p:spPr>
        <p:txBody>
          <a:bodyPr/>
          <a:lstStyle/>
          <a:p>
            <a:pPr>
              <a:lnSpc>
                <a:spcPct val="100000"/>
              </a:lnSpc>
            </a:pPr>
            <a:r>
              <a:rPr lang="en-US" dirty="0" smtClean="0">
                <a:latin typeface="Calibri" pitchFamily="34" charset="0"/>
              </a:rPr>
              <a:t>Outline of the Talk</a:t>
            </a:r>
            <a:endParaRPr lang="en-US" dirty="0">
              <a:latin typeface="Calibri" pitchFamily="34" charset="0"/>
            </a:endParaRPr>
          </a:p>
        </p:txBody>
      </p:sp>
      <p:sp>
        <p:nvSpPr>
          <p:cNvPr id="73" name="Slide Number Placeholder 2"/>
          <p:cNvSpPr>
            <a:spLocks noGrp="1"/>
          </p:cNvSpPr>
          <p:nvPr>
            <p:ph type="sldNum" sz="quarter" idx="4294967295"/>
          </p:nvPr>
        </p:nvSpPr>
        <p:spPr>
          <a:xfrm>
            <a:off x="8534400" y="6508750"/>
            <a:ext cx="609600" cy="349250"/>
          </a:xfrm>
          <a:prstGeom prst="rect">
            <a:avLst/>
          </a:prstGeom>
        </p:spPr>
        <p:txBody>
          <a:bodyPr/>
          <a:lstStyle/>
          <a:p>
            <a:pPr algn="ctr"/>
            <a:fld id="{AAD2AC68-14E4-4B2F-B269-4A8F71F10BB4}" type="slidenum">
              <a:rPr lang="en-US" smtClean="0">
                <a:solidFill>
                  <a:schemeClr val="bg1">
                    <a:lumMod val="50000"/>
                  </a:schemeClr>
                </a:solidFill>
                <a:latin typeface="+mn-lt"/>
              </a:rPr>
              <a:pPr algn="ctr"/>
              <a:t>25</a:t>
            </a:fld>
            <a:endParaRPr lang="en-US" dirty="0">
              <a:solidFill>
                <a:schemeClr val="bg1">
                  <a:lumMod val="50000"/>
                </a:schemeClr>
              </a:solidFill>
              <a:latin typeface="+mn-lt"/>
            </a:endParaRPr>
          </a:p>
        </p:txBody>
      </p:sp>
      <p:grpSp>
        <p:nvGrpSpPr>
          <p:cNvPr id="5" name="Group 4"/>
          <p:cNvGrpSpPr/>
          <p:nvPr/>
        </p:nvGrpSpPr>
        <p:grpSpPr>
          <a:xfrm>
            <a:off x="929531" y="2317683"/>
            <a:ext cx="7604869" cy="2911517"/>
            <a:chOff x="929531" y="2069162"/>
            <a:chExt cx="7604869" cy="2911517"/>
          </a:xfrm>
        </p:grpSpPr>
        <p:sp>
          <p:nvSpPr>
            <p:cNvPr id="7" name="Parallelogram 6"/>
            <p:cNvSpPr/>
            <p:nvPr/>
          </p:nvSpPr>
          <p:spPr bwMode="auto">
            <a:xfrm>
              <a:off x="1539131" y="2077128"/>
              <a:ext cx="1041400" cy="52406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t>1</a:t>
              </a:r>
              <a:endParaRPr lang="en-US" sz="2000" dirty="0"/>
            </a:p>
          </p:txBody>
        </p:sp>
        <p:sp>
          <p:nvSpPr>
            <p:cNvPr id="9" name="Parallelogram 8"/>
            <p:cNvSpPr/>
            <p:nvPr/>
          </p:nvSpPr>
          <p:spPr bwMode="auto">
            <a:xfrm>
              <a:off x="2522400" y="2069162"/>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smtClean="0">
                  <a:solidFill>
                    <a:schemeClr val="bg1"/>
                  </a:solidFill>
                </a:rPr>
                <a:t>Business Structure and Tax</a:t>
              </a:r>
              <a:endParaRPr lang="en-US" sz="2000" dirty="0">
                <a:solidFill>
                  <a:schemeClr val="bg1"/>
                </a:solidFill>
              </a:endParaRPr>
            </a:p>
          </p:txBody>
        </p:sp>
        <p:sp>
          <p:nvSpPr>
            <p:cNvPr id="12" name="Parallelogram 11"/>
            <p:cNvSpPr/>
            <p:nvPr/>
          </p:nvSpPr>
          <p:spPr bwMode="auto">
            <a:xfrm>
              <a:off x="1386731" y="2656732"/>
              <a:ext cx="1041400" cy="53999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2</a:t>
              </a:r>
              <a:endParaRPr lang="en-US" sz="2000" dirty="0">
                <a:solidFill>
                  <a:schemeClr val="bg1"/>
                </a:solidFill>
              </a:endParaRPr>
            </a:p>
          </p:txBody>
        </p:sp>
        <p:sp>
          <p:nvSpPr>
            <p:cNvPr id="17" name="Parallelogram 16"/>
            <p:cNvSpPr/>
            <p:nvPr/>
          </p:nvSpPr>
          <p:spPr bwMode="auto">
            <a:xfrm>
              <a:off x="1234331" y="3252265"/>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3</a:t>
              </a:r>
              <a:endParaRPr lang="en-US" sz="2000" dirty="0">
                <a:solidFill>
                  <a:schemeClr val="bg1"/>
                </a:solidFill>
              </a:endParaRPr>
            </a:p>
          </p:txBody>
        </p:sp>
        <p:sp>
          <p:nvSpPr>
            <p:cNvPr id="19" name="Parallelogram 18"/>
            <p:cNvSpPr/>
            <p:nvPr/>
          </p:nvSpPr>
          <p:spPr bwMode="auto">
            <a:xfrm>
              <a:off x="2217600" y="3252265"/>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Foreign Vessels and Myanmar Waters</a:t>
              </a:r>
              <a:endParaRPr lang="en-US" sz="2000" dirty="0">
                <a:solidFill>
                  <a:schemeClr val="bg1"/>
                </a:solidFill>
              </a:endParaRPr>
            </a:p>
          </p:txBody>
        </p:sp>
        <p:sp>
          <p:nvSpPr>
            <p:cNvPr id="22" name="Parallelogram 21"/>
            <p:cNvSpPr/>
            <p:nvPr/>
          </p:nvSpPr>
          <p:spPr bwMode="auto">
            <a:xfrm>
              <a:off x="1081931" y="3847800"/>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4</a:t>
              </a:r>
              <a:endParaRPr lang="en-US" sz="2000" dirty="0">
                <a:solidFill>
                  <a:schemeClr val="bg1"/>
                </a:solidFill>
              </a:endParaRPr>
            </a:p>
          </p:txBody>
        </p:sp>
        <p:sp>
          <p:nvSpPr>
            <p:cNvPr id="24" name="Parallelogram 23"/>
            <p:cNvSpPr/>
            <p:nvPr/>
          </p:nvSpPr>
          <p:spPr bwMode="auto">
            <a:xfrm>
              <a:off x="2065200" y="3847800"/>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2000" dirty="0" smtClean="0">
                  <a:solidFill>
                    <a:schemeClr val="bg1"/>
                  </a:solidFill>
                  <a:latin typeface="Calibri" pitchFamily="-108" charset="0"/>
                </a:rPr>
                <a:t>Environmental Framework and Marine Pollution</a:t>
              </a:r>
              <a:endParaRPr lang="da-DK" sz="2000" dirty="0">
                <a:solidFill>
                  <a:schemeClr val="bg1"/>
                </a:solidFill>
                <a:latin typeface="Calibri" pitchFamily="-108" charset="0"/>
              </a:endParaRPr>
            </a:p>
          </p:txBody>
        </p:sp>
        <p:sp>
          <p:nvSpPr>
            <p:cNvPr id="44" name="Parallelogram 43"/>
            <p:cNvSpPr/>
            <p:nvPr/>
          </p:nvSpPr>
          <p:spPr bwMode="auto">
            <a:xfrm>
              <a:off x="2370000" y="2656731"/>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Functions of Maritime Authorities</a:t>
              </a:r>
              <a:endParaRPr lang="en-US" sz="2000" dirty="0">
                <a:solidFill>
                  <a:schemeClr val="bg1"/>
                </a:solidFill>
              </a:endParaRPr>
            </a:p>
          </p:txBody>
        </p:sp>
        <p:sp>
          <p:nvSpPr>
            <p:cNvPr id="57" name="Parallelogram 56"/>
            <p:cNvSpPr/>
            <p:nvPr/>
          </p:nvSpPr>
          <p:spPr bwMode="auto">
            <a:xfrm>
              <a:off x="929531" y="4448644"/>
              <a:ext cx="1041400" cy="524070"/>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5</a:t>
              </a:r>
              <a:endParaRPr lang="en-US" sz="2000" dirty="0">
                <a:solidFill>
                  <a:schemeClr val="bg1"/>
                </a:solidFill>
              </a:endParaRPr>
            </a:p>
          </p:txBody>
        </p:sp>
        <p:sp>
          <p:nvSpPr>
            <p:cNvPr id="56" name="Parallelogram 55"/>
            <p:cNvSpPr/>
            <p:nvPr/>
          </p:nvSpPr>
          <p:spPr bwMode="auto">
            <a:xfrm>
              <a:off x="1912800" y="4440679"/>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tx1"/>
                  </a:solidFill>
                </a:rPr>
                <a:t>Labor Obligations</a:t>
              </a:r>
              <a:endParaRPr lang="en-US" sz="2000" dirty="0">
                <a:solidFill>
                  <a:schemeClr val="tx1"/>
                </a:solidFill>
              </a:endParaRPr>
            </a:p>
          </p:txBody>
        </p:sp>
      </p:grpSp>
    </p:spTree>
    <p:extLst>
      <p:ext uri="{BB962C8B-B14F-4D97-AF65-F5344CB8AC3E}">
        <p14:creationId xmlns:p14="http://schemas.microsoft.com/office/powerpoint/2010/main" val="324848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168" y="3645024"/>
            <a:ext cx="3557022" cy="2952328"/>
          </a:xfrm>
          <a:prstGeom prst="rect">
            <a:avLst/>
          </a:prstGeom>
        </p:spPr>
      </p:pic>
      <p:sp>
        <p:nvSpPr>
          <p:cNvPr id="11266" name="Content Placeholder 3"/>
          <p:cNvSpPr>
            <a:spLocks noGrp="1"/>
          </p:cNvSpPr>
          <p:nvPr>
            <p:ph idx="1"/>
          </p:nvPr>
        </p:nvSpPr>
        <p:spPr/>
        <p:txBody>
          <a:bodyPr/>
          <a:lstStyle/>
          <a:p>
            <a:pPr>
              <a:defRPr/>
            </a:pPr>
            <a:r>
              <a:rPr lang="en-US" dirty="0" smtClean="0">
                <a:solidFill>
                  <a:schemeClr val="tx1"/>
                </a:solidFill>
              </a:rPr>
              <a:t>Relevant Laws:</a:t>
            </a:r>
          </a:p>
          <a:p>
            <a:pPr marL="360000" indent="-360000">
              <a:spcBef>
                <a:spcPts val="1200"/>
              </a:spcBef>
              <a:buFont typeface="Wingdings" panose="05000000000000000000" pitchFamily="2" charset="2"/>
              <a:buChar char="§"/>
              <a:defRPr/>
            </a:pPr>
            <a:r>
              <a:rPr lang="en-US" sz="2000" dirty="0" smtClean="0">
                <a:solidFill>
                  <a:schemeClr val="tx1"/>
                </a:solidFill>
              </a:rPr>
              <a:t>Social Security Law 2012</a:t>
            </a:r>
          </a:p>
          <a:p>
            <a:pPr marL="360000" indent="-360000">
              <a:spcBef>
                <a:spcPts val="1200"/>
              </a:spcBef>
              <a:buFont typeface="Wingdings" panose="05000000000000000000" pitchFamily="2" charset="2"/>
              <a:buChar char="§"/>
              <a:defRPr/>
            </a:pPr>
            <a:r>
              <a:rPr lang="en-US" sz="2000" dirty="0" smtClean="0">
                <a:solidFill>
                  <a:schemeClr val="tx1"/>
                </a:solidFill>
              </a:rPr>
              <a:t>Minimum Wage Law 2012</a:t>
            </a:r>
          </a:p>
          <a:p>
            <a:pPr marL="360000" indent="-360000">
              <a:spcBef>
                <a:spcPts val="1200"/>
              </a:spcBef>
              <a:buFont typeface="Wingdings" panose="05000000000000000000" pitchFamily="2" charset="2"/>
              <a:buChar char="§"/>
              <a:defRPr/>
            </a:pPr>
            <a:r>
              <a:rPr lang="en-US" sz="2000" dirty="0" smtClean="0">
                <a:solidFill>
                  <a:schemeClr val="tx1"/>
                </a:solidFill>
              </a:rPr>
              <a:t>Immigration Act 1947</a:t>
            </a:r>
          </a:p>
          <a:p>
            <a:pPr marL="360000" indent="-360000">
              <a:spcBef>
                <a:spcPts val="1200"/>
              </a:spcBef>
              <a:buFont typeface="Wingdings" panose="05000000000000000000" pitchFamily="2" charset="2"/>
              <a:buChar char="§"/>
              <a:defRPr/>
            </a:pPr>
            <a:r>
              <a:rPr lang="en-US" sz="2000" dirty="0" smtClean="0">
                <a:solidFill>
                  <a:schemeClr val="tx1"/>
                </a:solidFill>
              </a:rPr>
              <a:t>Employment and Skill Development Law 2013</a:t>
            </a:r>
          </a:p>
          <a:p>
            <a:pPr marL="360000" indent="-360000">
              <a:spcBef>
                <a:spcPts val="1200"/>
              </a:spcBef>
              <a:buFont typeface="Wingdings" panose="05000000000000000000" pitchFamily="2" charset="2"/>
              <a:buChar char="§"/>
              <a:defRPr/>
            </a:pPr>
            <a:r>
              <a:rPr lang="en-US" sz="2000" dirty="0" smtClean="0">
                <a:solidFill>
                  <a:schemeClr val="tx1"/>
                </a:solidFill>
              </a:rPr>
              <a:t>Foreign Investment Law 2012</a:t>
            </a:r>
          </a:p>
          <a:p>
            <a:pPr marL="360000" indent="-360000">
              <a:spcBef>
                <a:spcPts val="1200"/>
              </a:spcBef>
              <a:buFont typeface="Wingdings" panose="05000000000000000000" pitchFamily="2" charset="2"/>
              <a:buChar char="§"/>
              <a:defRPr/>
            </a:pPr>
            <a:r>
              <a:rPr lang="en-US" sz="2000" dirty="0" smtClean="0">
                <a:solidFill>
                  <a:schemeClr val="tx1"/>
                </a:solidFill>
              </a:rPr>
              <a:t>Payment of Wages Act 1936</a:t>
            </a:r>
          </a:p>
          <a:p>
            <a:pPr marL="360000" indent="-360000">
              <a:spcBef>
                <a:spcPts val="1200"/>
              </a:spcBef>
              <a:buFont typeface="Wingdings" panose="05000000000000000000" pitchFamily="2" charset="2"/>
              <a:buChar char="§"/>
              <a:defRPr/>
            </a:pPr>
            <a:r>
              <a:rPr lang="en-US" sz="2000" dirty="0" smtClean="0">
                <a:solidFill>
                  <a:schemeClr val="tx1"/>
                </a:solidFill>
              </a:rPr>
              <a:t>Leave and Holidays Act 1951</a:t>
            </a:r>
          </a:p>
          <a:p>
            <a:pPr marL="457200" indent="-457200">
              <a:buFontTx/>
              <a:buChar char="-"/>
              <a:defRPr/>
            </a:pPr>
            <a:endParaRPr lang="en-US" sz="2800" dirty="0" smtClean="0"/>
          </a:p>
        </p:txBody>
      </p:sp>
      <p:sp>
        <p:nvSpPr>
          <p:cNvPr id="3481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Offshore Operators as Employers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67544" y="1700808"/>
            <a:ext cx="8219256" cy="4453955"/>
          </a:xfrm>
        </p:spPr>
        <p:txBody>
          <a:bodyPr/>
          <a:lstStyle/>
          <a:p>
            <a:pPr marL="360000" indent="-360000">
              <a:spcBef>
                <a:spcPts val="1800"/>
              </a:spcBef>
              <a:buFont typeface="Wingdings" panose="05000000000000000000" pitchFamily="2" charset="2"/>
              <a:buChar char="§"/>
            </a:pPr>
            <a:r>
              <a:rPr lang="en-US" altLang="en-US" sz="2000" dirty="0" smtClean="0"/>
              <a:t>A company must enter into written employment contracts with Myanmar citizens and foreign staff within 30 days of commencement of the employment;</a:t>
            </a:r>
          </a:p>
          <a:p>
            <a:pPr marL="360000" indent="-360000">
              <a:spcBef>
                <a:spcPts val="1800"/>
              </a:spcBef>
              <a:buFont typeface="Wingdings" panose="05000000000000000000" pitchFamily="2" charset="2"/>
              <a:buChar char="§"/>
            </a:pPr>
            <a:r>
              <a:rPr lang="en-US" altLang="en-US" sz="2000" dirty="0" smtClean="0"/>
              <a:t>Ministry of Labor provides a standard employment contract, which is applicable to all employees, public and private, and shall be deemed to apply in all cases where the employee’s written contract is silent;</a:t>
            </a:r>
          </a:p>
          <a:p>
            <a:pPr marL="360000" indent="-360000">
              <a:spcBef>
                <a:spcPts val="1800"/>
              </a:spcBef>
              <a:buFont typeface="Wingdings" panose="05000000000000000000" pitchFamily="2" charset="2"/>
              <a:buChar char="§"/>
            </a:pPr>
            <a:r>
              <a:rPr lang="en-US" altLang="en-US" sz="2000" dirty="0" smtClean="0"/>
              <a:t>Myanmar allows employers and employees to vary the terms of the Standard Employment Contract so long as the variation is not in contravention of Myanmar’s labor and employment laws.</a:t>
            </a:r>
            <a:endParaRPr lang="en-US" altLang="en-US" dirty="0" smtClean="0"/>
          </a:p>
        </p:txBody>
      </p:sp>
      <p:sp>
        <p:nvSpPr>
          <p:cNvPr id="3584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Employment Contracts in Myanmar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465042"/>
          </a:xfrm>
        </p:spPr>
        <p:txBody>
          <a:bodyPr>
            <a:noAutofit/>
          </a:bodyPr>
          <a:lstStyle/>
          <a:p>
            <a:pPr marL="360000" indent="-360000">
              <a:spcBef>
                <a:spcPts val="1800"/>
              </a:spcBef>
              <a:buFont typeface="Wingdings" panose="05000000000000000000" pitchFamily="2" charset="2"/>
              <a:buChar char="§"/>
              <a:defRPr/>
            </a:pPr>
            <a:r>
              <a:rPr lang="en-US" sz="2000" dirty="0"/>
              <a:t>In the first two years, 25% of the skilled workforce must be Myanmar citizens, by year four this increases to 50% and by year six this increases to 75</a:t>
            </a:r>
            <a:r>
              <a:rPr lang="en-US" sz="2000" dirty="0" smtClean="0"/>
              <a:t>%.</a:t>
            </a:r>
          </a:p>
          <a:p>
            <a:pPr marL="360000" indent="-360000">
              <a:spcBef>
                <a:spcPts val="1800"/>
              </a:spcBef>
              <a:buFont typeface="Wingdings" panose="05000000000000000000" pitchFamily="2" charset="2"/>
              <a:buChar char="§"/>
              <a:defRPr/>
            </a:pPr>
            <a:r>
              <a:rPr lang="en-US" sz="2000" dirty="0" smtClean="0"/>
              <a:t>Employer </a:t>
            </a:r>
            <a:r>
              <a:rPr lang="en-US" sz="2000" dirty="0"/>
              <a:t>must provide training to citizen employees to </a:t>
            </a:r>
            <a:r>
              <a:rPr lang="en-US" sz="2000" dirty="0" smtClean="0"/>
              <a:t>reach employment demographic targets.</a:t>
            </a:r>
          </a:p>
          <a:p>
            <a:pPr marL="360000" indent="-360000">
              <a:spcBef>
                <a:spcPts val="1800"/>
              </a:spcBef>
              <a:buFont typeface="Wingdings" panose="05000000000000000000" pitchFamily="2" charset="2"/>
              <a:buChar char="§"/>
              <a:defRPr/>
            </a:pPr>
            <a:r>
              <a:rPr lang="en-US" sz="2000" dirty="0" smtClean="0"/>
              <a:t>For </a:t>
            </a:r>
            <a:r>
              <a:rPr lang="en-US" sz="2000" dirty="0"/>
              <a:t>unskilled jobs only Myanmar citizens can be employed</a:t>
            </a:r>
            <a:r>
              <a:rPr lang="en-US" sz="2000" dirty="0" smtClean="0"/>
              <a:t>.</a:t>
            </a:r>
          </a:p>
          <a:p>
            <a:pPr marL="360000" indent="-360000">
              <a:spcBef>
                <a:spcPts val="1800"/>
              </a:spcBef>
              <a:buFont typeface="Wingdings" panose="05000000000000000000" pitchFamily="2" charset="2"/>
              <a:buChar char="§"/>
              <a:defRPr/>
            </a:pPr>
            <a:r>
              <a:rPr lang="en-US" sz="2000" dirty="0" smtClean="0"/>
              <a:t>“Unskilled”  not defined in Myanmar law, but generally understood to mean jobs that require the completion of simple tasks and do not require any training or experience or exercise of independent judgment on behalf of the employee</a:t>
            </a:r>
            <a:endParaRPr lang="en-US" sz="2000" dirty="0"/>
          </a:p>
        </p:txBody>
      </p:sp>
      <p:sp>
        <p:nvSpPr>
          <p:cNvPr id="36866" name="Title 2"/>
          <p:cNvSpPr>
            <a:spLocks noGrp="1"/>
          </p:cNvSpPr>
          <p:nvPr>
            <p:ph type="title"/>
          </p:nvPr>
        </p:nvSpPr>
        <p:spPr bwMode="auto">
          <a:xfrm>
            <a:off x="323850" y="333375"/>
            <a:ext cx="6475413"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Workforce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t>Thank you</a:t>
            </a:r>
          </a:p>
        </p:txBody>
      </p:sp>
      <p:sp>
        <p:nvSpPr>
          <p:cNvPr id="37891" name="Slide Number Placeholder 5"/>
          <p:cNvSpPr txBox="1">
            <a:spLocks/>
          </p:cNvSpPr>
          <p:nvPr/>
        </p:nvSpPr>
        <p:spPr bwMode="auto">
          <a:xfrm>
            <a:off x="8305800" y="64008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a:defRPr>
                <a:solidFill>
                  <a:schemeClr val="tx1"/>
                </a:solidFill>
                <a:latin typeface="Arial" charset="0"/>
                <a:ea typeface="SimSun" pitchFamily="2" charset="-122"/>
              </a:defRPr>
            </a:lvl1pPr>
            <a:lvl2pPr eaLnBrk="0">
              <a:defRPr>
                <a:solidFill>
                  <a:schemeClr val="tx1"/>
                </a:solidFill>
                <a:latin typeface="Arial" charset="0"/>
                <a:ea typeface="SimSun" pitchFamily="2" charset="-122"/>
              </a:defRPr>
            </a:lvl2pPr>
            <a:lvl3pPr eaLnBrk="0">
              <a:defRPr>
                <a:solidFill>
                  <a:schemeClr val="tx1"/>
                </a:solidFill>
                <a:latin typeface="Arial" charset="0"/>
                <a:ea typeface="SimSun" pitchFamily="2" charset="-122"/>
              </a:defRPr>
            </a:lvl3pPr>
            <a:lvl4pPr eaLnBrk="0">
              <a:defRPr>
                <a:solidFill>
                  <a:schemeClr val="tx1"/>
                </a:solidFill>
                <a:latin typeface="Arial" charset="0"/>
                <a:ea typeface="SimSun" pitchFamily="2" charset="-122"/>
              </a:defRPr>
            </a:lvl4pPr>
            <a:lvl5pPr eaLnBrk="0">
              <a:defRPr>
                <a:solidFill>
                  <a:schemeClr val="tx1"/>
                </a:solidFill>
                <a:latin typeface="Arial" charset="0"/>
                <a:ea typeface="SimSun" pitchFamily="2" charset="-122"/>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SimSun" pitchFamily="2" charset="-122"/>
              </a:defRPr>
            </a:lvl9pPr>
          </a:lstStyle>
          <a:p>
            <a:pPr algn="r" defTabSz="914400" eaLnBrk="1" hangingPunct="1"/>
            <a:fld id="{D9A77376-B395-4338-B1CA-8E9F8B7015D8}" type="slidenum">
              <a:rPr lang="en-US" altLang="en-US" sz="1000">
                <a:solidFill>
                  <a:srgbClr val="898989"/>
                </a:solidFill>
                <a:latin typeface="Calibri" pitchFamily="34" charset="0"/>
              </a:rPr>
              <a:pPr algn="r" defTabSz="914400" eaLnBrk="1" hangingPunct="1"/>
              <a:t>29</a:t>
            </a:fld>
            <a:endParaRPr lang="en-US" altLang="en-US" sz="1000" dirty="0">
              <a:solidFill>
                <a:srgbClr val="898989"/>
              </a:solidFill>
              <a:latin typeface="Calibri" pitchFamily="34" charset="0"/>
            </a:endParaRPr>
          </a:p>
        </p:txBody>
      </p:sp>
      <p:grpSp>
        <p:nvGrpSpPr>
          <p:cNvPr id="37892" name="Group 2"/>
          <p:cNvGrpSpPr>
            <a:grpSpLocks/>
          </p:cNvGrpSpPr>
          <p:nvPr/>
        </p:nvGrpSpPr>
        <p:grpSpPr bwMode="auto">
          <a:xfrm>
            <a:off x="960438" y="2940050"/>
            <a:ext cx="7010400" cy="1712913"/>
            <a:chOff x="1007264" y="1578770"/>
            <a:chExt cx="7010400" cy="1713019"/>
          </a:xfrm>
        </p:grpSpPr>
        <p:grpSp>
          <p:nvGrpSpPr>
            <p:cNvPr id="37893" name="Group 2"/>
            <p:cNvGrpSpPr>
              <a:grpSpLocks/>
            </p:cNvGrpSpPr>
            <p:nvPr/>
          </p:nvGrpSpPr>
          <p:grpSpPr bwMode="auto">
            <a:xfrm>
              <a:off x="1007264" y="1578770"/>
              <a:ext cx="7010400" cy="1713019"/>
              <a:chOff x="1516039" y="1308542"/>
              <a:chExt cx="6019800" cy="1207741"/>
            </a:xfrm>
          </p:grpSpPr>
          <p:sp>
            <p:nvSpPr>
              <p:cNvPr id="11" name="Rounded Rectangle 10"/>
              <p:cNvSpPr/>
              <p:nvPr/>
            </p:nvSpPr>
            <p:spPr bwMode="auto">
              <a:xfrm>
                <a:off x="1516039" y="1308542"/>
                <a:ext cx="6019800" cy="1207741"/>
              </a:xfrm>
              <a:prstGeom prst="roundRect">
                <a:avLst>
                  <a:gd name="adj" fmla="val 5278"/>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fr-FR" sz="1600" u="sng" dirty="0">
                  <a:solidFill>
                    <a:schemeClr val="tx1"/>
                  </a:solidFill>
                </a:endParaRPr>
              </a:p>
            </p:txBody>
          </p:sp>
          <p:sp>
            <p:nvSpPr>
              <p:cNvPr id="12" name="Rounded Rectangle 11"/>
              <p:cNvSpPr/>
              <p:nvPr/>
            </p:nvSpPr>
            <p:spPr bwMode="auto">
              <a:xfrm>
                <a:off x="3052343" y="1454044"/>
                <a:ext cx="4115438" cy="625658"/>
              </a:xfrm>
              <a:prstGeom prst="roundRect">
                <a:avLst/>
              </a:prstGeom>
              <a:solidFill>
                <a:srgbClr val="004D3F">
                  <a:alpha val="80000"/>
                </a:srgb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t>James Finch</a:t>
                </a:r>
                <a:endParaRPr lang="en-US" b="1" dirty="0">
                  <a:solidFill>
                    <a:schemeClr val="bg1"/>
                  </a:solidFill>
                </a:endParaRPr>
              </a:p>
              <a:p>
                <a:pPr algn="ctr">
                  <a:spcBef>
                    <a:spcPts val="0"/>
                  </a:spcBef>
                  <a:defRPr/>
                </a:pPr>
                <a:r>
                  <a:rPr lang="en-US" sz="1600" i="1" dirty="0">
                    <a:cs typeface="Tahoma" pitchFamily="34" charset="0"/>
                  </a:rPr>
                  <a:t>Partner</a:t>
                </a:r>
                <a:r>
                  <a:rPr lang="en-US" sz="1600" i="1" dirty="0" smtClean="0">
                    <a:cs typeface="Tahoma" pitchFamily="34" charset="0"/>
                  </a:rPr>
                  <a:t>,</a:t>
                </a:r>
              </a:p>
              <a:p>
                <a:pPr algn="ctr">
                  <a:spcBef>
                    <a:spcPts val="0"/>
                  </a:spcBef>
                  <a:defRPr/>
                </a:pPr>
                <a:r>
                  <a:rPr lang="en-US" sz="1600" i="1" dirty="0" smtClean="0">
                    <a:cs typeface="Tahoma" pitchFamily="34" charset="0"/>
                  </a:rPr>
                  <a:t>Managing Director, Naypyidaw Office</a:t>
                </a:r>
                <a:r>
                  <a:rPr lang="en-US" sz="1600" i="1" dirty="0" smtClean="0">
                    <a:cs typeface="Tahoma" pitchFamily="34" charset="0"/>
                  </a:rPr>
                  <a:t> </a:t>
                </a:r>
                <a:r>
                  <a:rPr lang="en-US" sz="1600" i="1" dirty="0">
                    <a:cs typeface="Tahoma" pitchFamily="34" charset="0"/>
                  </a:rPr>
                  <a:t>Myanmar</a:t>
                </a:r>
              </a:p>
            </p:txBody>
          </p:sp>
          <p:pic>
            <p:nvPicPr>
              <p:cNvPr id="13" name="Picture 12"/>
              <p:cNvPicPr>
                <a:picLocks noChangeAspect="1"/>
              </p:cNvPicPr>
              <p:nvPr/>
            </p:nvPicPr>
            <p:blipFill>
              <a:blip r:embed="rId3"/>
              <a:stretch>
                <a:fillRect/>
              </a:stretch>
            </p:blipFill>
            <p:spPr bwMode="auto">
              <a:xfrm>
                <a:off x="1711123" y="1418234"/>
                <a:ext cx="901156" cy="988355"/>
              </a:xfrm>
              <a:prstGeom prst="rect">
                <a:avLst/>
              </a:prstGeom>
              <a:ln>
                <a:noFill/>
              </a:ln>
              <a:effectLst>
                <a:outerShdw blurRad="292100" dist="139700" dir="2700000" algn="tl" rotWithShape="0">
                  <a:srgbClr val="333333">
                    <a:alpha val="65000"/>
                  </a:srgbClr>
                </a:outerShdw>
              </a:effectLst>
            </p:spPr>
          </p:pic>
        </p:grpSp>
        <p:sp>
          <p:nvSpPr>
            <p:cNvPr id="14" name="TextBox 13"/>
            <p:cNvSpPr txBox="1"/>
            <p:nvPr/>
          </p:nvSpPr>
          <p:spPr>
            <a:xfrm>
              <a:off x="4067964" y="2794870"/>
              <a:ext cx="2638425" cy="436590"/>
            </a:xfrm>
            <a:prstGeom prst="rect">
              <a:avLst/>
            </a:prstGeom>
            <a:noFill/>
          </p:spPr>
          <p:txBody>
            <a:bodyPr>
              <a:spAutoFit/>
            </a:bodyPr>
            <a:lstStyle/>
            <a:p>
              <a:pPr>
                <a:defRPr/>
              </a:pPr>
              <a:r>
                <a:rPr lang="en-AU" sz="1200" dirty="0">
                  <a:latin typeface="+mn-lt"/>
                  <a:hlinkClick r:id="rId4"/>
                </a:rPr>
                <a:t>james.finch@dfdl.com</a:t>
              </a:r>
              <a:endParaRPr lang="en-AU" sz="1200" dirty="0">
                <a:latin typeface="+mn-lt"/>
              </a:endParaRPr>
            </a:p>
            <a:p>
              <a:pPr>
                <a:defRPr/>
              </a:pPr>
              <a:r>
                <a:rPr lang="en-AU" sz="1200" dirty="0">
                  <a:latin typeface="+mn-lt"/>
                  <a:hlinkClick r:id="rId5"/>
                </a:rPr>
                <a:t>jamesfinch1023@yahoo.com</a:t>
              </a:r>
              <a:r>
                <a:rPr lang="en-AU" sz="1200" dirty="0">
                  <a:latin typeface="+mn-lt"/>
                </a:rPr>
                <a:t> </a:t>
              </a:r>
              <a:endParaRPr lang="en-US" sz="1200" dirty="0">
                <a:latin typeface="+mn-l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785"/>
            <a:ext cx="6858000" cy="701943"/>
          </a:xfrm>
        </p:spPr>
        <p:txBody>
          <a:bodyPr/>
          <a:lstStyle/>
          <a:p>
            <a:pPr>
              <a:lnSpc>
                <a:spcPct val="100000"/>
              </a:lnSpc>
            </a:pPr>
            <a:r>
              <a:rPr lang="en-US" dirty="0" smtClean="0">
                <a:latin typeface="Calibri" pitchFamily="34" charset="0"/>
              </a:rPr>
              <a:t>Outline of the Talk</a:t>
            </a:r>
            <a:endParaRPr lang="en-US" dirty="0">
              <a:latin typeface="Calibri" pitchFamily="34" charset="0"/>
            </a:endParaRPr>
          </a:p>
        </p:txBody>
      </p:sp>
      <p:sp>
        <p:nvSpPr>
          <p:cNvPr id="73" name="Slide Number Placeholder 2"/>
          <p:cNvSpPr>
            <a:spLocks noGrp="1"/>
          </p:cNvSpPr>
          <p:nvPr>
            <p:ph type="sldNum" sz="quarter" idx="4294967295"/>
          </p:nvPr>
        </p:nvSpPr>
        <p:spPr>
          <a:xfrm>
            <a:off x="8534400" y="6508750"/>
            <a:ext cx="609600" cy="349250"/>
          </a:xfrm>
          <a:prstGeom prst="rect">
            <a:avLst/>
          </a:prstGeom>
        </p:spPr>
        <p:txBody>
          <a:bodyPr/>
          <a:lstStyle/>
          <a:p>
            <a:pPr algn="ctr"/>
            <a:fld id="{AAD2AC68-14E4-4B2F-B269-4A8F71F10BB4}" type="slidenum">
              <a:rPr lang="en-US" smtClean="0">
                <a:solidFill>
                  <a:schemeClr val="bg1">
                    <a:lumMod val="50000"/>
                  </a:schemeClr>
                </a:solidFill>
                <a:latin typeface="+mn-lt"/>
              </a:rPr>
              <a:pPr algn="ctr"/>
              <a:t>3</a:t>
            </a:fld>
            <a:endParaRPr lang="en-US" dirty="0">
              <a:solidFill>
                <a:schemeClr val="bg1">
                  <a:lumMod val="50000"/>
                </a:schemeClr>
              </a:solidFill>
              <a:latin typeface="+mn-lt"/>
            </a:endParaRPr>
          </a:p>
        </p:txBody>
      </p:sp>
      <p:grpSp>
        <p:nvGrpSpPr>
          <p:cNvPr id="5" name="Group 4"/>
          <p:cNvGrpSpPr/>
          <p:nvPr/>
        </p:nvGrpSpPr>
        <p:grpSpPr>
          <a:xfrm>
            <a:off x="929531" y="2317683"/>
            <a:ext cx="7604869" cy="2911517"/>
            <a:chOff x="929531" y="2069162"/>
            <a:chExt cx="7604869" cy="2911517"/>
          </a:xfrm>
        </p:grpSpPr>
        <p:sp>
          <p:nvSpPr>
            <p:cNvPr id="7" name="Parallelogram 6"/>
            <p:cNvSpPr/>
            <p:nvPr/>
          </p:nvSpPr>
          <p:spPr bwMode="auto">
            <a:xfrm>
              <a:off x="1539131" y="2077128"/>
              <a:ext cx="1041400" cy="524069"/>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t>1</a:t>
              </a:r>
              <a:endParaRPr lang="en-US" sz="2000" dirty="0"/>
            </a:p>
          </p:txBody>
        </p:sp>
        <p:sp>
          <p:nvSpPr>
            <p:cNvPr id="9" name="Parallelogram 8"/>
            <p:cNvSpPr/>
            <p:nvPr/>
          </p:nvSpPr>
          <p:spPr bwMode="auto">
            <a:xfrm>
              <a:off x="2522400" y="2069162"/>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smtClean="0">
                  <a:solidFill>
                    <a:schemeClr val="tx1"/>
                  </a:solidFill>
                </a:rPr>
                <a:t>Business Structure and Tax</a:t>
              </a:r>
              <a:endParaRPr lang="en-US" sz="2000" dirty="0">
                <a:solidFill>
                  <a:schemeClr val="tx1"/>
                </a:solidFill>
              </a:endParaRPr>
            </a:p>
          </p:txBody>
        </p:sp>
        <p:sp>
          <p:nvSpPr>
            <p:cNvPr id="12" name="Parallelogram 11"/>
            <p:cNvSpPr/>
            <p:nvPr/>
          </p:nvSpPr>
          <p:spPr bwMode="auto">
            <a:xfrm>
              <a:off x="1386731" y="2656732"/>
              <a:ext cx="1041400" cy="53999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2</a:t>
              </a:r>
              <a:endParaRPr lang="en-US" sz="2000" dirty="0">
                <a:solidFill>
                  <a:schemeClr val="bg1"/>
                </a:solidFill>
              </a:endParaRPr>
            </a:p>
          </p:txBody>
        </p:sp>
        <p:sp>
          <p:nvSpPr>
            <p:cNvPr id="17" name="Parallelogram 16"/>
            <p:cNvSpPr/>
            <p:nvPr/>
          </p:nvSpPr>
          <p:spPr bwMode="auto">
            <a:xfrm>
              <a:off x="1234331" y="3252265"/>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3</a:t>
              </a:r>
              <a:endParaRPr lang="en-US" sz="2000" dirty="0">
                <a:solidFill>
                  <a:schemeClr val="bg1"/>
                </a:solidFill>
              </a:endParaRPr>
            </a:p>
          </p:txBody>
        </p:sp>
        <p:sp>
          <p:nvSpPr>
            <p:cNvPr id="19" name="Parallelogram 18"/>
            <p:cNvSpPr/>
            <p:nvPr/>
          </p:nvSpPr>
          <p:spPr bwMode="auto">
            <a:xfrm>
              <a:off x="2217600" y="3252265"/>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Foreign Vessels and Myanmar Waters</a:t>
              </a:r>
              <a:endParaRPr lang="en-US" sz="2000" dirty="0">
                <a:solidFill>
                  <a:schemeClr val="bg1"/>
                </a:solidFill>
              </a:endParaRPr>
            </a:p>
          </p:txBody>
        </p:sp>
        <p:sp>
          <p:nvSpPr>
            <p:cNvPr id="22" name="Parallelogram 21"/>
            <p:cNvSpPr/>
            <p:nvPr/>
          </p:nvSpPr>
          <p:spPr bwMode="auto">
            <a:xfrm>
              <a:off x="1081931" y="3847800"/>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4</a:t>
              </a:r>
              <a:endParaRPr lang="en-US" sz="2000" dirty="0">
                <a:solidFill>
                  <a:schemeClr val="bg1"/>
                </a:solidFill>
              </a:endParaRPr>
            </a:p>
          </p:txBody>
        </p:sp>
        <p:sp>
          <p:nvSpPr>
            <p:cNvPr id="24" name="Parallelogram 23"/>
            <p:cNvSpPr/>
            <p:nvPr/>
          </p:nvSpPr>
          <p:spPr bwMode="auto">
            <a:xfrm>
              <a:off x="2065200" y="3847800"/>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2000" dirty="0" smtClean="0">
                  <a:solidFill>
                    <a:schemeClr val="bg1"/>
                  </a:solidFill>
                  <a:latin typeface="Calibri" pitchFamily="-108" charset="0"/>
                </a:rPr>
                <a:t>Environmental Framework and Marine Pollution</a:t>
              </a:r>
              <a:endParaRPr lang="da-DK" sz="2000" dirty="0">
                <a:solidFill>
                  <a:schemeClr val="bg1"/>
                </a:solidFill>
                <a:latin typeface="Calibri" pitchFamily="-108" charset="0"/>
              </a:endParaRPr>
            </a:p>
          </p:txBody>
        </p:sp>
        <p:sp>
          <p:nvSpPr>
            <p:cNvPr id="44" name="Parallelogram 43"/>
            <p:cNvSpPr/>
            <p:nvPr/>
          </p:nvSpPr>
          <p:spPr bwMode="auto">
            <a:xfrm>
              <a:off x="2370000" y="2656731"/>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Functions of Maritime Authorities</a:t>
              </a:r>
              <a:endParaRPr lang="en-US" sz="2000" dirty="0">
                <a:solidFill>
                  <a:schemeClr val="bg1"/>
                </a:solidFill>
              </a:endParaRPr>
            </a:p>
          </p:txBody>
        </p:sp>
        <p:sp>
          <p:nvSpPr>
            <p:cNvPr id="57" name="Parallelogram 56"/>
            <p:cNvSpPr/>
            <p:nvPr/>
          </p:nvSpPr>
          <p:spPr bwMode="auto">
            <a:xfrm>
              <a:off x="929531" y="4448644"/>
              <a:ext cx="1041400" cy="52407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5</a:t>
              </a:r>
              <a:endParaRPr lang="en-US" sz="2000" dirty="0">
                <a:solidFill>
                  <a:schemeClr val="bg1"/>
                </a:solidFill>
              </a:endParaRPr>
            </a:p>
          </p:txBody>
        </p:sp>
        <p:sp>
          <p:nvSpPr>
            <p:cNvPr id="56" name="Parallelogram 55"/>
            <p:cNvSpPr/>
            <p:nvPr/>
          </p:nvSpPr>
          <p:spPr bwMode="auto">
            <a:xfrm>
              <a:off x="1912800" y="4440679"/>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Labor Obligations</a:t>
              </a:r>
              <a:endParaRPr lang="en-US" sz="2000" dirty="0">
                <a:solidFill>
                  <a:schemeClr val="bg1"/>
                </a:solidFill>
              </a:endParaRPr>
            </a:p>
          </p:txBody>
        </p:sp>
      </p:grpSp>
    </p:spTree>
    <p:extLst>
      <p:ext uri="{BB962C8B-B14F-4D97-AF65-F5344CB8AC3E}">
        <p14:creationId xmlns:p14="http://schemas.microsoft.com/office/powerpoint/2010/main" val="2151048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381000" y="1700809"/>
            <a:ext cx="8229600" cy="2952328"/>
          </a:xfrm>
        </p:spPr>
        <p:txBody>
          <a:bodyPr>
            <a:noAutofit/>
          </a:bodyPr>
          <a:lstStyle/>
          <a:p>
            <a:pPr marL="360000" indent="-360000" defTabSz="457200">
              <a:spcBef>
                <a:spcPts val="1800"/>
              </a:spcBef>
              <a:buFont typeface="+mj-lt"/>
              <a:buAutoNum type="arabicPeriod"/>
              <a:defRPr/>
            </a:pPr>
            <a:r>
              <a:rPr lang="en-US" sz="2000" dirty="0" smtClean="0"/>
              <a:t>PSC operators (the parties that sign PSCs with MOGE) must do business under the FIL, which has a 5-year tax holiday and thereafter is subject to a 25% tax on net income.  </a:t>
            </a:r>
          </a:p>
          <a:p>
            <a:pPr marL="360000" indent="-360000" defTabSz="457200">
              <a:spcBef>
                <a:spcPts val="1800"/>
              </a:spcBef>
              <a:buFont typeface="+mj-lt"/>
              <a:buAutoNum type="arabicPeriod"/>
              <a:defRPr/>
            </a:pPr>
            <a:r>
              <a:rPr lang="en-US" sz="2000" dirty="0" smtClean="0"/>
              <a:t>Subcontractors to the above operators (for example, individuals or companies providing services to the operators) couldn't file under the FIL because they are providing services and this is not allowed by the MIC.  Their income in Myanmar is subject to a 2% withholding tax if they have a company or branch in Myanmar and 3.5% if they don’t.</a:t>
            </a:r>
            <a:endParaRPr lang="en-US" sz="2000" dirty="0" smtClean="0">
              <a:solidFill>
                <a:schemeClr val="tx1"/>
              </a:solidFill>
              <a:ea typeface="SimSun" pitchFamily="2" charset="-122"/>
            </a:endParaRPr>
          </a:p>
        </p:txBody>
      </p:sp>
      <p:sp>
        <p:nvSpPr>
          <p:cNvPr id="13315" name="Title 2"/>
          <p:cNvSpPr>
            <a:spLocks noGrp="1"/>
          </p:cNvSpPr>
          <p:nvPr>
            <p:ph type="title"/>
          </p:nvPr>
        </p:nvSpPr>
        <p:spPr bwMode="auto">
          <a:xfrm>
            <a:off x="539750" y="260350"/>
            <a:ext cx="6858000" cy="720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Accessing Opportunities in Myanmar –</a:t>
            </a:r>
            <a:br>
              <a:rPr lang="en-US" altLang="en-US" dirty="0" smtClean="0"/>
            </a:br>
            <a:r>
              <a:rPr lang="en-US" altLang="en-US" dirty="0" smtClean="0"/>
              <a:t>into Myanmar Waters</a:t>
            </a:r>
          </a:p>
        </p:txBody>
      </p:sp>
      <p:sp>
        <p:nvSpPr>
          <p:cNvPr id="2" name="Rectangle 1"/>
          <p:cNvSpPr/>
          <p:nvPr/>
        </p:nvSpPr>
        <p:spPr>
          <a:xfrm>
            <a:off x="683568" y="5373216"/>
            <a:ext cx="7848872" cy="648072"/>
          </a:xfrm>
          <a:prstGeom prst="rect">
            <a:avLst/>
          </a:prstGeom>
          <a:solidFill>
            <a:srgbClr val="004D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ea typeface="SimSun" pitchFamily="2" charset="-122"/>
              </a:rPr>
              <a:t>Double taxation agreements with: United Kingdom, Singapore, India, Malaysia, Vietnam, South Korea, Thailand and Laos.</a:t>
            </a:r>
            <a:endParaRPr lang="en-US"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28800"/>
            <a:ext cx="8229600" cy="4514825"/>
          </a:xfrm>
        </p:spPr>
        <p:txBody>
          <a:bodyPr/>
          <a:lstStyle/>
          <a:p>
            <a:pPr marL="360000" lvl="2" indent="-360000" algn="just" defTabSz="457200" eaLnBrk="1" hangingPunct="1">
              <a:spcBef>
                <a:spcPts val="1200"/>
              </a:spcBef>
              <a:buFont typeface="Calibri" pitchFamily="34" charset="0"/>
              <a:buAutoNum type="arabicPeriod" startAt="3"/>
            </a:pPr>
            <a:r>
              <a:rPr lang="en-US" altLang="en-US" sz="2400" dirty="0" smtClean="0">
                <a:solidFill>
                  <a:schemeClr val="tx1"/>
                </a:solidFill>
                <a:ea typeface="SimSun" pitchFamily="2" charset="-122"/>
              </a:rPr>
              <a:t>FIL Company [both PSC or subcontractor]</a:t>
            </a:r>
          </a:p>
          <a:p>
            <a:pPr marL="720000" lvl="3" indent="-360000" algn="just" defTabSz="457200" eaLnBrk="1" hangingPunct="1">
              <a:spcBef>
                <a:spcPts val="1800"/>
              </a:spcBef>
              <a:buFont typeface="Wingdings" panose="05000000000000000000" pitchFamily="2" charset="2"/>
              <a:buChar char="§"/>
            </a:pPr>
            <a:r>
              <a:rPr lang="en-US" altLang="en-US" sz="2000" dirty="0" smtClean="0">
                <a:solidFill>
                  <a:schemeClr val="tx1"/>
                </a:solidFill>
                <a:ea typeface="SimSun" pitchFamily="2" charset="-122"/>
              </a:rPr>
              <a:t>Special tax incentives:</a:t>
            </a:r>
          </a:p>
          <a:p>
            <a:pPr marL="1080000" lvl="4" indent="-360000" defTabSz="457200" eaLnBrk="1" hangingPunct="1">
              <a:spcBef>
                <a:spcPts val="1200"/>
              </a:spcBef>
              <a:buFont typeface="Calibri" panose="020F0502020204030204" pitchFamily="34" charset="0"/>
              <a:buChar char="‒"/>
            </a:pPr>
            <a:r>
              <a:rPr lang="en-US" altLang="en-US" sz="1800" dirty="0" smtClean="0">
                <a:solidFill>
                  <a:schemeClr val="tx1"/>
                </a:solidFill>
                <a:ea typeface="SimSun" pitchFamily="2" charset="-122"/>
              </a:rPr>
              <a:t>Income tax exemption for a period of at least </a:t>
            </a:r>
            <a:r>
              <a:rPr lang="en-US" altLang="en-US" sz="1800" u="sng" dirty="0" smtClean="0">
                <a:solidFill>
                  <a:schemeClr val="tx1"/>
                </a:solidFill>
                <a:ea typeface="SimSun" pitchFamily="2" charset="-122"/>
              </a:rPr>
              <a:t>five</a:t>
            </a:r>
            <a:r>
              <a:rPr lang="en-US" altLang="en-US" sz="1800" dirty="0" smtClean="0">
                <a:solidFill>
                  <a:schemeClr val="tx1"/>
                </a:solidFill>
                <a:ea typeface="SimSun" pitchFamily="2" charset="-122"/>
              </a:rPr>
              <a:t> (5) consecutive years including the year of commencement of business operation;</a:t>
            </a:r>
          </a:p>
          <a:p>
            <a:pPr marL="1080000" lvl="4" indent="-360000" defTabSz="457200" eaLnBrk="1" hangingPunct="1">
              <a:spcBef>
                <a:spcPts val="1200"/>
              </a:spcBef>
              <a:buFont typeface="Calibri" panose="020F0502020204030204" pitchFamily="34" charset="0"/>
              <a:buChar char="‒"/>
            </a:pPr>
            <a:r>
              <a:rPr lang="en-US" altLang="en-US" sz="1800" dirty="0" smtClean="0">
                <a:solidFill>
                  <a:schemeClr val="tx1"/>
                </a:solidFill>
                <a:ea typeface="SimSun" pitchFamily="2" charset="-122"/>
              </a:rPr>
              <a:t>Income </a:t>
            </a:r>
            <a:r>
              <a:rPr lang="en-US" altLang="en-US" sz="1800" u="sng" dirty="0" smtClean="0">
                <a:solidFill>
                  <a:schemeClr val="tx1"/>
                </a:solidFill>
                <a:ea typeface="SimSun" pitchFamily="2" charset="-122"/>
              </a:rPr>
              <a:t>tax exemption </a:t>
            </a:r>
            <a:r>
              <a:rPr lang="en-US" altLang="en-US" sz="1800" dirty="0" smtClean="0">
                <a:solidFill>
                  <a:schemeClr val="tx1"/>
                </a:solidFill>
                <a:ea typeface="SimSun" pitchFamily="2" charset="-122"/>
              </a:rPr>
              <a:t>or relief on profit accrued from the Project which are kept as a reserve fund for </a:t>
            </a:r>
            <a:r>
              <a:rPr lang="en-US" altLang="en-US" sz="1800" u="sng" dirty="0" smtClean="0">
                <a:solidFill>
                  <a:schemeClr val="tx1"/>
                </a:solidFill>
                <a:ea typeface="SimSun" pitchFamily="2" charset="-122"/>
              </a:rPr>
              <a:t>re-investment</a:t>
            </a:r>
            <a:r>
              <a:rPr lang="en-US" altLang="en-US" sz="1800" dirty="0" smtClean="0">
                <a:solidFill>
                  <a:schemeClr val="tx1"/>
                </a:solidFill>
                <a:ea typeface="SimSun" pitchFamily="2" charset="-122"/>
              </a:rPr>
              <a:t>, and if re-invested therein within one (1) year;</a:t>
            </a:r>
          </a:p>
          <a:p>
            <a:pPr marL="1080000" lvl="4" indent="-360000" defTabSz="457200" eaLnBrk="1" hangingPunct="1">
              <a:spcBef>
                <a:spcPts val="1200"/>
              </a:spcBef>
              <a:buFont typeface="Calibri" panose="020F0502020204030204" pitchFamily="34" charset="0"/>
              <a:buChar char="‒"/>
            </a:pPr>
            <a:r>
              <a:rPr lang="en-US" altLang="en-US" sz="1800" dirty="0" smtClean="0">
                <a:solidFill>
                  <a:schemeClr val="tx1"/>
                </a:solidFill>
                <a:ea typeface="SimSun" pitchFamily="2" charset="-122"/>
              </a:rPr>
              <a:t>Right to </a:t>
            </a:r>
            <a:r>
              <a:rPr lang="en-US" altLang="en-US" sz="1800" u="sng" dirty="0" smtClean="0">
                <a:solidFill>
                  <a:schemeClr val="tx1"/>
                </a:solidFill>
                <a:ea typeface="SimSun" pitchFamily="2" charset="-122"/>
              </a:rPr>
              <a:t>deduct depreciation</a:t>
            </a:r>
            <a:r>
              <a:rPr lang="en-US" altLang="en-US" sz="1800" dirty="0" smtClean="0">
                <a:solidFill>
                  <a:schemeClr val="tx1"/>
                </a:solidFill>
                <a:ea typeface="SimSun" pitchFamily="2" charset="-122"/>
              </a:rPr>
              <a:t> from the profit, after computing it at rate stipulated by Myanmar, in respect of machinery, equipment, building or other capital assets used in the Project for the purpose of income-tax assessment;</a:t>
            </a:r>
          </a:p>
        </p:txBody>
      </p:sp>
      <p:sp>
        <p:nvSpPr>
          <p:cNvPr id="14339" name="Title 2"/>
          <p:cNvSpPr>
            <a:spLocks noGrp="1"/>
          </p:cNvSpPr>
          <p:nvPr>
            <p:ph type="title"/>
          </p:nvPr>
        </p:nvSpPr>
        <p:spPr bwMode="auto">
          <a:xfrm>
            <a:off x="539750" y="260350"/>
            <a:ext cx="6858000" cy="720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Accessing Opportunities in Myanmar –</a:t>
            </a:r>
            <a:br>
              <a:rPr lang="en-US" altLang="en-US" dirty="0" smtClean="0"/>
            </a:br>
            <a:r>
              <a:rPr lang="en-US" altLang="en-US" dirty="0" smtClean="0"/>
              <a:t>Into Myanmar Waters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81000" y="1700808"/>
            <a:ext cx="8229600" cy="4536480"/>
          </a:xfrm>
        </p:spPr>
        <p:txBody>
          <a:bodyPr>
            <a:noAutofit/>
          </a:bodyPr>
          <a:lstStyle/>
          <a:p>
            <a:pPr marL="720000" lvl="3" indent="-360000" algn="just" defTabSz="457200">
              <a:spcBef>
                <a:spcPts val="1800"/>
              </a:spcBef>
              <a:buFont typeface="Wingdings" panose="05000000000000000000" pitchFamily="2" charset="2"/>
              <a:buChar char="§"/>
              <a:defRPr/>
            </a:pPr>
            <a:r>
              <a:rPr lang="en-US" sz="2000" dirty="0">
                <a:solidFill>
                  <a:schemeClr val="tx1"/>
                </a:solidFill>
                <a:ea typeface="SimSun" pitchFamily="2" charset="-122"/>
              </a:rPr>
              <a:t>Special tax incentives </a:t>
            </a:r>
            <a:r>
              <a:rPr lang="en-US" sz="2000" i="1" dirty="0" smtClean="0">
                <a:solidFill>
                  <a:schemeClr val="tx1"/>
                </a:solidFill>
                <a:ea typeface="SimSun" pitchFamily="2" charset="-122"/>
              </a:rPr>
              <a:t>cont’d</a:t>
            </a:r>
            <a:endParaRPr lang="en-US" sz="2000" dirty="0">
              <a:solidFill>
                <a:schemeClr val="tx1"/>
              </a:solidFill>
              <a:ea typeface="SimSun" pitchFamily="2" charset="-122"/>
            </a:endParaRPr>
          </a:p>
          <a:p>
            <a:pPr marL="1080000" lvl="4" indent="-360000" defTabSz="457200">
              <a:spcBef>
                <a:spcPts val="1200"/>
              </a:spcBef>
              <a:buFont typeface="Calibri" panose="020F0502020204030204" pitchFamily="34" charset="0"/>
              <a:buChar char="‒"/>
              <a:defRPr/>
            </a:pPr>
            <a:r>
              <a:rPr lang="en-US" sz="1800" dirty="0">
                <a:solidFill>
                  <a:schemeClr val="tx1"/>
                </a:solidFill>
                <a:ea typeface="SimSun" pitchFamily="2" charset="-122"/>
              </a:rPr>
              <a:t>Right to pay income tax on the </a:t>
            </a:r>
            <a:r>
              <a:rPr lang="en-US" sz="1800" u="sng" dirty="0">
                <a:solidFill>
                  <a:schemeClr val="tx1"/>
                </a:solidFill>
                <a:ea typeface="SimSun" pitchFamily="2" charset="-122"/>
              </a:rPr>
              <a:t>income of foreigners</a:t>
            </a:r>
            <a:r>
              <a:rPr lang="en-US" sz="1800" dirty="0">
                <a:solidFill>
                  <a:schemeClr val="tx1"/>
                </a:solidFill>
                <a:ea typeface="SimSun" pitchFamily="2" charset="-122"/>
              </a:rPr>
              <a:t> at the rates applicable to the citizens residing within Myanmar;</a:t>
            </a:r>
          </a:p>
          <a:p>
            <a:pPr marL="1080000" lvl="4" indent="-360000" defTabSz="457200">
              <a:spcBef>
                <a:spcPts val="1200"/>
              </a:spcBef>
              <a:buFont typeface="Calibri" panose="020F0502020204030204" pitchFamily="34" charset="0"/>
              <a:buChar char="‒"/>
              <a:defRPr/>
            </a:pPr>
            <a:r>
              <a:rPr lang="en-US" sz="1800" dirty="0">
                <a:solidFill>
                  <a:schemeClr val="tx1"/>
                </a:solidFill>
                <a:ea typeface="SimSun" pitchFamily="2" charset="-122"/>
              </a:rPr>
              <a:t>Right to deduct expenses from the assessable income incurred for </a:t>
            </a:r>
            <a:r>
              <a:rPr lang="en-US" sz="1800" u="sng" dirty="0">
                <a:solidFill>
                  <a:schemeClr val="tx1"/>
                </a:solidFill>
                <a:ea typeface="SimSun" pitchFamily="2" charset="-122"/>
              </a:rPr>
              <a:t>research and development </a:t>
            </a:r>
            <a:r>
              <a:rPr lang="en-US" sz="1800" dirty="0">
                <a:solidFill>
                  <a:schemeClr val="tx1"/>
                </a:solidFill>
                <a:ea typeface="SimSun" pitchFamily="2" charset="-122"/>
              </a:rPr>
              <a:t>business which are actually required and are carried out within Myanmar;</a:t>
            </a:r>
          </a:p>
          <a:p>
            <a:pPr marL="1080000" lvl="4" indent="-360000" defTabSz="457200">
              <a:spcBef>
                <a:spcPts val="1200"/>
              </a:spcBef>
              <a:buFont typeface="Calibri" panose="020F0502020204030204" pitchFamily="34" charset="0"/>
              <a:buChar char="‒"/>
              <a:defRPr/>
            </a:pPr>
            <a:r>
              <a:rPr lang="en-US" sz="1800" dirty="0">
                <a:solidFill>
                  <a:schemeClr val="tx1"/>
                </a:solidFill>
                <a:ea typeface="SimSun" pitchFamily="2" charset="-122"/>
              </a:rPr>
              <a:t>Right to </a:t>
            </a:r>
            <a:r>
              <a:rPr lang="en-US" sz="1800" u="sng" dirty="0">
                <a:solidFill>
                  <a:schemeClr val="tx1"/>
                </a:solidFill>
                <a:ea typeface="SimSun" pitchFamily="2" charset="-122"/>
              </a:rPr>
              <a:t>carry and set-off the loss </a:t>
            </a:r>
            <a:r>
              <a:rPr lang="en-US" sz="1800" dirty="0">
                <a:solidFill>
                  <a:schemeClr val="tx1"/>
                </a:solidFill>
                <a:ea typeface="SimSun" pitchFamily="2" charset="-122"/>
              </a:rPr>
              <a:t>actually sustained within two (2) consecutive years after the enjoyment of exemption or relief from income-tax as contained in sub-section i) above for each Project up to three (3) consecutive years from the year that the loss is sustained;</a:t>
            </a:r>
          </a:p>
        </p:txBody>
      </p:sp>
      <p:sp>
        <p:nvSpPr>
          <p:cNvPr id="4" name="Title 2"/>
          <p:cNvSpPr txBox="1">
            <a:spLocks/>
          </p:cNvSpPr>
          <p:nvPr/>
        </p:nvSpPr>
        <p:spPr bwMode="auto">
          <a:xfrm>
            <a:off x="539750" y="260350"/>
            <a:ext cx="6858000" cy="720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fontAlgn="auto">
              <a:lnSpc>
                <a:spcPct val="100000"/>
              </a:lnSpc>
              <a:spcAft>
                <a:spcPts val="0"/>
              </a:spcAft>
              <a:buClrTx/>
              <a:buSzTx/>
              <a:buFontTx/>
            </a:pPr>
            <a:r>
              <a:rPr lang="en-US" altLang="en-US" dirty="0" smtClean="0"/>
              <a:t>Accessing Opportunities in Myanmar –</a:t>
            </a:r>
            <a:br>
              <a:rPr lang="en-US" altLang="en-US" dirty="0" smtClean="0"/>
            </a:br>
            <a:r>
              <a:rPr lang="en-US" altLang="en-US" dirty="0" smtClean="0"/>
              <a:t>Into Myanmar Waters </a:t>
            </a:r>
            <a:r>
              <a:rPr lang="en-US" altLang="en-US" i="1" dirty="0" smtClean="0"/>
              <a:t>cont’d</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1341438"/>
            <a:ext cx="8229600" cy="4967287"/>
          </a:xfrm>
        </p:spPr>
        <p:txBody>
          <a:bodyPr/>
          <a:lstStyle/>
          <a:p>
            <a:pPr marL="720000" lvl="3" indent="-360000" algn="just" defTabSz="457200">
              <a:spcBef>
                <a:spcPts val="1800"/>
              </a:spcBef>
              <a:buFont typeface="Wingdings" panose="05000000000000000000" pitchFamily="2" charset="2"/>
              <a:buChar char="§"/>
            </a:pPr>
            <a:r>
              <a:rPr lang="en-US" altLang="en-US" sz="2000" dirty="0">
                <a:solidFill>
                  <a:schemeClr val="tx1"/>
                </a:solidFill>
                <a:ea typeface="SimSun" pitchFamily="2" charset="-122"/>
              </a:rPr>
              <a:t>Special tax incentives </a:t>
            </a:r>
            <a:r>
              <a:rPr lang="en-US" altLang="en-US" sz="2000" i="1" dirty="0" smtClean="0">
                <a:solidFill>
                  <a:schemeClr val="tx1"/>
                </a:solidFill>
                <a:ea typeface="SimSun" pitchFamily="2" charset="-122"/>
              </a:rPr>
              <a:t>cont’d</a:t>
            </a:r>
            <a:endParaRPr lang="en-US" altLang="en-US" sz="2000" dirty="0">
              <a:solidFill>
                <a:schemeClr val="tx1"/>
              </a:solidFill>
              <a:ea typeface="SimSun" pitchFamily="2" charset="-122"/>
            </a:endParaRPr>
          </a:p>
          <a:p>
            <a:pPr marL="1080000" lvl="4" indent="-360000" defTabSz="457200">
              <a:spcBef>
                <a:spcPts val="1200"/>
              </a:spcBef>
              <a:buFont typeface="Calibri" panose="020F0502020204030204" pitchFamily="34" charset="0"/>
              <a:buChar char="‒"/>
              <a:defRPr/>
            </a:pPr>
            <a:r>
              <a:rPr lang="en-US" altLang="en-US" sz="1800" dirty="0">
                <a:solidFill>
                  <a:schemeClr val="tx1"/>
                </a:solidFill>
                <a:ea typeface="SimSun" pitchFamily="2" charset="-122"/>
              </a:rPr>
              <a:t>Exemption or relief from </a:t>
            </a:r>
            <a:r>
              <a:rPr lang="en-US" altLang="en-US" sz="1800" u="sng" dirty="0">
                <a:solidFill>
                  <a:schemeClr val="tx1"/>
                </a:solidFill>
                <a:ea typeface="SimSun" pitchFamily="2" charset="-122"/>
              </a:rPr>
              <a:t>customs duty</a:t>
            </a:r>
            <a:r>
              <a:rPr lang="en-US" altLang="en-US" sz="1800" dirty="0">
                <a:solidFill>
                  <a:schemeClr val="tx1"/>
                </a:solidFill>
                <a:ea typeface="SimSun" pitchFamily="2" charset="-122"/>
              </a:rPr>
              <a:t> or other internal taxes or both on </a:t>
            </a:r>
            <a:r>
              <a:rPr lang="en-US" altLang="en-US" sz="1800" u="sng" dirty="0" smtClean="0">
                <a:solidFill>
                  <a:schemeClr val="tx1"/>
                </a:solidFill>
                <a:ea typeface="SimSun" pitchFamily="2" charset="-122"/>
              </a:rPr>
              <a:t>machinery, </a:t>
            </a:r>
            <a:r>
              <a:rPr lang="en-US" altLang="en-US" sz="1800" u="sng" dirty="0">
                <a:solidFill>
                  <a:schemeClr val="tx1"/>
                </a:solidFill>
                <a:ea typeface="SimSun" pitchFamily="2" charset="-122"/>
              </a:rPr>
              <a:t>equipment</a:t>
            </a:r>
            <a:r>
              <a:rPr lang="en-US" altLang="en-US" sz="1800" dirty="0">
                <a:solidFill>
                  <a:schemeClr val="tx1"/>
                </a:solidFill>
                <a:ea typeface="SimSun" pitchFamily="2" charset="-122"/>
              </a:rPr>
              <a:t>, instruments, machinery components, spare parts and materials used in the Project which are imported as they are actually required for use during the period of </a:t>
            </a:r>
            <a:r>
              <a:rPr lang="en-US" altLang="en-US" sz="1800" u="sng" dirty="0">
                <a:solidFill>
                  <a:schemeClr val="tx1"/>
                </a:solidFill>
                <a:ea typeface="SimSun" pitchFamily="2" charset="-122"/>
              </a:rPr>
              <a:t>construction</a:t>
            </a:r>
            <a:r>
              <a:rPr lang="en-US" altLang="en-US" sz="1800" dirty="0">
                <a:solidFill>
                  <a:schemeClr val="tx1"/>
                </a:solidFill>
                <a:ea typeface="SimSun" pitchFamily="2" charset="-122"/>
              </a:rPr>
              <a:t> of the Project;</a:t>
            </a:r>
          </a:p>
          <a:p>
            <a:pPr marL="1080000" lvl="4" indent="-360000" defTabSz="457200">
              <a:spcBef>
                <a:spcPts val="1200"/>
              </a:spcBef>
              <a:buFont typeface="Calibri" panose="020F0502020204030204" pitchFamily="34" charset="0"/>
              <a:buChar char="‒"/>
              <a:defRPr/>
            </a:pPr>
            <a:r>
              <a:rPr lang="en-US" altLang="en-US" sz="1800" dirty="0">
                <a:solidFill>
                  <a:schemeClr val="tx1"/>
                </a:solidFill>
                <a:ea typeface="SimSun" pitchFamily="2" charset="-122"/>
              </a:rPr>
              <a:t>Exemption or relief </a:t>
            </a:r>
            <a:r>
              <a:rPr lang="en-US" altLang="en-US" sz="1800" u="sng" dirty="0">
                <a:solidFill>
                  <a:schemeClr val="tx1"/>
                </a:solidFill>
                <a:ea typeface="SimSun" pitchFamily="2" charset="-122"/>
              </a:rPr>
              <a:t>from</a:t>
            </a:r>
            <a:r>
              <a:rPr lang="en-US" altLang="en-US" sz="1800" dirty="0">
                <a:solidFill>
                  <a:schemeClr val="tx1"/>
                </a:solidFill>
                <a:ea typeface="SimSun" pitchFamily="2" charset="-122"/>
              </a:rPr>
              <a:t> </a:t>
            </a:r>
            <a:r>
              <a:rPr lang="en-US" altLang="en-US" sz="1800" u="sng" dirty="0">
                <a:solidFill>
                  <a:schemeClr val="tx1"/>
                </a:solidFill>
                <a:ea typeface="SimSun" pitchFamily="2" charset="-122"/>
              </a:rPr>
              <a:t>customs duty</a:t>
            </a:r>
            <a:r>
              <a:rPr lang="en-US" altLang="en-US" sz="1800" dirty="0">
                <a:solidFill>
                  <a:schemeClr val="tx1"/>
                </a:solidFill>
                <a:ea typeface="SimSun" pitchFamily="2" charset="-122"/>
              </a:rPr>
              <a:t> or other internal taxes or both on </a:t>
            </a:r>
            <a:r>
              <a:rPr lang="en-US" altLang="en-US" sz="1800" u="sng" dirty="0">
                <a:solidFill>
                  <a:schemeClr val="tx1"/>
                </a:solidFill>
                <a:ea typeface="SimSun" pitchFamily="2" charset="-122"/>
              </a:rPr>
              <a:t>raw materials</a:t>
            </a:r>
            <a:r>
              <a:rPr lang="en-US" altLang="en-US" sz="1800" dirty="0">
                <a:solidFill>
                  <a:schemeClr val="tx1"/>
                </a:solidFill>
                <a:ea typeface="SimSun" pitchFamily="2" charset="-122"/>
              </a:rPr>
              <a:t> imported for production for the </a:t>
            </a:r>
            <a:r>
              <a:rPr lang="en-US" altLang="en-US" sz="1800" u="sng" dirty="0">
                <a:solidFill>
                  <a:schemeClr val="tx1"/>
                </a:solidFill>
                <a:ea typeface="SimSun" pitchFamily="2" charset="-122"/>
              </a:rPr>
              <a:t>first three (3) years </a:t>
            </a:r>
            <a:r>
              <a:rPr lang="en-US" altLang="en-US" sz="1800" dirty="0">
                <a:solidFill>
                  <a:schemeClr val="tx1"/>
                </a:solidFill>
                <a:ea typeface="SimSun" pitchFamily="2" charset="-122"/>
              </a:rPr>
              <a:t>after the completion of construction of the Project;</a:t>
            </a:r>
          </a:p>
          <a:p>
            <a:pPr marL="1080000" lvl="4" indent="-360000" defTabSz="457200">
              <a:spcBef>
                <a:spcPts val="1200"/>
              </a:spcBef>
              <a:buFont typeface="Calibri" panose="020F0502020204030204" pitchFamily="34" charset="0"/>
              <a:buChar char="‒"/>
              <a:defRPr/>
            </a:pPr>
            <a:r>
              <a:rPr lang="en-US" altLang="en-US" sz="1800" dirty="0">
                <a:solidFill>
                  <a:schemeClr val="tx1"/>
                </a:solidFill>
                <a:ea typeface="SimSun" pitchFamily="2" charset="-122"/>
              </a:rPr>
              <a:t>If the </a:t>
            </a:r>
            <a:r>
              <a:rPr lang="en-US" altLang="en-US" sz="1800" u="sng" dirty="0">
                <a:solidFill>
                  <a:schemeClr val="tx1"/>
                </a:solidFill>
                <a:ea typeface="SimSun" pitchFamily="2" charset="-122"/>
              </a:rPr>
              <a:t>volume of investment is increased </a:t>
            </a:r>
            <a:r>
              <a:rPr lang="en-US" altLang="en-US" sz="1800" dirty="0">
                <a:solidFill>
                  <a:schemeClr val="tx1"/>
                </a:solidFill>
                <a:ea typeface="SimSun" pitchFamily="2" charset="-122"/>
              </a:rPr>
              <a:t>with the approval of the MIC, and the original investment is expanded during the permitted period, exemption or relief from customs duty or other internal taxes or both on machineries, equipment, instruments, machinery components, spare parts and materials used in the business which are imported as they are actually required to use in the </a:t>
            </a:r>
            <a:r>
              <a:rPr lang="en-US" altLang="en-US" sz="1800" u="sng" dirty="0">
                <a:solidFill>
                  <a:schemeClr val="tx1"/>
                </a:solidFill>
                <a:ea typeface="SimSun" pitchFamily="2" charset="-122"/>
              </a:rPr>
              <a:t>Project expanded </a:t>
            </a:r>
            <a:r>
              <a:rPr lang="en-US" altLang="en-US" sz="1800" dirty="0">
                <a:solidFill>
                  <a:schemeClr val="tx1"/>
                </a:solidFill>
                <a:ea typeface="SimSun" pitchFamily="2" charset="-122"/>
              </a:rPr>
              <a:t>as such, and</a:t>
            </a:r>
          </a:p>
          <a:p>
            <a:pPr marL="1080000" lvl="4" indent="-360000" defTabSz="457200">
              <a:spcBef>
                <a:spcPts val="1200"/>
              </a:spcBef>
              <a:buFont typeface="Calibri" panose="020F0502020204030204" pitchFamily="34" charset="0"/>
              <a:buChar char="‒"/>
              <a:defRPr/>
            </a:pPr>
            <a:r>
              <a:rPr lang="en-US" altLang="en-US" sz="1800" dirty="0">
                <a:solidFill>
                  <a:schemeClr val="tx1"/>
                </a:solidFill>
                <a:ea typeface="SimSun" pitchFamily="2" charset="-122"/>
              </a:rPr>
              <a:t>Exemption or relief from </a:t>
            </a:r>
            <a:r>
              <a:rPr lang="en-US" altLang="en-US" sz="1800" u="sng" dirty="0">
                <a:solidFill>
                  <a:schemeClr val="tx1"/>
                </a:solidFill>
                <a:ea typeface="SimSun" pitchFamily="2" charset="-122"/>
              </a:rPr>
              <a:t>commercial tax on the goods produced for export</a:t>
            </a:r>
            <a:r>
              <a:rPr lang="en-US" altLang="en-US" sz="1800" dirty="0">
                <a:solidFill>
                  <a:schemeClr val="tx1"/>
                </a:solidFill>
                <a:ea typeface="SimSun" pitchFamily="2" charset="-122"/>
              </a:rPr>
              <a:t>.</a:t>
            </a:r>
          </a:p>
          <a:p>
            <a:endParaRPr lang="en-US" altLang="en-US" dirty="0" smtClean="0"/>
          </a:p>
        </p:txBody>
      </p:sp>
      <p:sp>
        <p:nvSpPr>
          <p:cNvPr id="4" name="Title 2"/>
          <p:cNvSpPr>
            <a:spLocks noGrp="1"/>
          </p:cNvSpPr>
          <p:nvPr>
            <p:ph type="title"/>
          </p:nvPr>
        </p:nvSpPr>
        <p:spPr bwMode="auto">
          <a:xfrm>
            <a:off x="539750" y="260350"/>
            <a:ext cx="6858000" cy="720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Accessing Opportunities in Myanmar –</a:t>
            </a:r>
            <a:br>
              <a:rPr lang="en-US" altLang="en-US" dirty="0" smtClean="0"/>
            </a:br>
            <a:r>
              <a:rPr lang="en-US" altLang="en-US" dirty="0" smtClean="0"/>
              <a:t>Into Myanmar Waters </a:t>
            </a:r>
            <a:r>
              <a:rPr lang="en-US" altLang="en-US" i="1" dirty="0" smtClean="0"/>
              <a:t>cont’d</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785"/>
            <a:ext cx="6858000" cy="701943"/>
          </a:xfrm>
        </p:spPr>
        <p:txBody>
          <a:bodyPr/>
          <a:lstStyle/>
          <a:p>
            <a:pPr>
              <a:lnSpc>
                <a:spcPct val="100000"/>
              </a:lnSpc>
            </a:pPr>
            <a:r>
              <a:rPr lang="en-US" dirty="0" smtClean="0">
                <a:latin typeface="Calibri" pitchFamily="34" charset="0"/>
              </a:rPr>
              <a:t>Outline of the Talk</a:t>
            </a:r>
            <a:endParaRPr lang="en-US" dirty="0">
              <a:latin typeface="Calibri" pitchFamily="34" charset="0"/>
            </a:endParaRPr>
          </a:p>
        </p:txBody>
      </p:sp>
      <p:sp>
        <p:nvSpPr>
          <p:cNvPr id="73" name="Slide Number Placeholder 2"/>
          <p:cNvSpPr>
            <a:spLocks noGrp="1"/>
          </p:cNvSpPr>
          <p:nvPr>
            <p:ph type="sldNum" sz="quarter" idx="4294967295"/>
          </p:nvPr>
        </p:nvSpPr>
        <p:spPr>
          <a:xfrm>
            <a:off x="8534400" y="6508750"/>
            <a:ext cx="609600" cy="349250"/>
          </a:xfrm>
          <a:prstGeom prst="rect">
            <a:avLst/>
          </a:prstGeom>
        </p:spPr>
        <p:txBody>
          <a:bodyPr/>
          <a:lstStyle/>
          <a:p>
            <a:pPr algn="ctr"/>
            <a:fld id="{AAD2AC68-14E4-4B2F-B269-4A8F71F10BB4}" type="slidenum">
              <a:rPr lang="en-US" smtClean="0">
                <a:solidFill>
                  <a:schemeClr val="bg1">
                    <a:lumMod val="50000"/>
                  </a:schemeClr>
                </a:solidFill>
                <a:latin typeface="+mn-lt"/>
              </a:rPr>
              <a:pPr algn="ctr"/>
              <a:t>8</a:t>
            </a:fld>
            <a:endParaRPr lang="en-US" dirty="0">
              <a:solidFill>
                <a:schemeClr val="bg1">
                  <a:lumMod val="50000"/>
                </a:schemeClr>
              </a:solidFill>
              <a:latin typeface="+mn-lt"/>
            </a:endParaRPr>
          </a:p>
        </p:txBody>
      </p:sp>
      <p:grpSp>
        <p:nvGrpSpPr>
          <p:cNvPr id="5" name="Group 4"/>
          <p:cNvGrpSpPr/>
          <p:nvPr/>
        </p:nvGrpSpPr>
        <p:grpSpPr>
          <a:xfrm>
            <a:off x="929531" y="2317683"/>
            <a:ext cx="7604869" cy="2911517"/>
            <a:chOff x="929531" y="2069162"/>
            <a:chExt cx="7604869" cy="2911517"/>
          </a:xfrm>
        </p:grpSpPr>
        <p:sp>
          <p:nvSpPr>
            <p:cNvPr id="7" name="Parallelogram 6"/>
            <p:cNvSpPr/>
            <p:nvPr/>
          </p:nvSpPr>
          <p:spPr bwMode="auto">
            <a:xfrm>
              <a:off x="1539131" y="2077128"/>
              <a:ext cx="1041400" cy="524069"/>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t>1</a:t>
              </a:r>
              <a:endParaRPr lang="en-US" sz="2000" dirty="0"/>
            </a:p>
          </p:txBody>
        </p:sp>
        <p:sp>
          <p:nvSpPr>
            <p:cNvPr id="9" name="Parallelogram 8"/>
            <p:cNvSpPr/>
            <p:nvPr/>
          </p:nvSpPr>
          <p:spPr bwMode="auto">
            <a:xfrm>
              <a:off x="2522400" y="2069162"/>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smtClean="0">
                  <a:solidFill>
                    <a:schemeClr val="bg1"/>
                  </a:solidFill>
                </a:rPr>
                <a:t>Business Structure and Tax</a:t>
              </a:r>
              <a:endParaRPr lang="en-US" sz="2000" dirty="0">
                <a:solidFill>
                  <a:schemeClr val="bg1"/>
                </a:solidFill>
              </a:endParaRPr>
            </a:p>
          </p:txBody>
        </p:sp>
        <p:sp>
          <p:nvSpPr>
            <p:cNvPr id="12" name="Parallelogram 11"/>
            <p:cNvSpPr/>
            <p:nvPr/>
          </p:nvSpPr>
          <p:spPr bwMode="auto">
            <a:xfrm>
              <a:off x="1386731" y="2656732"/>
              <a:ext cx="1041400" cy="539999"/>
            </a:xfrm>
            <a:prstGeom prst="parallelogram">
              <a:avLst>
                <a:gd name="adj" fmla="val 28140"/>
              </a:avLst>
            </a:prstGeom>
            <a:solidFill>
              <a:srgbClr val="004D3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2</a:t>
              </a:r>
              <a:endParaRPr lang="en-US" sz="2000" dirty="0">
                <a:solidFill>
                  <a:schemeClr val="bg1"/>
                </a:solidFill>
              </a:endParaRPr>
            </a:p>
          </p:txBody>
        </p:sp>
        <p:sp>
          <p:nvSpPr>
            <p:cNvPr id="17" name="Parallelogram 16"/>
            <p:cNvSpPr/>
            <p:nvPr/>
          </p:nvSpPr>
          <p:spPr bwMode="auto">
            <a:xfrm>
              <a:off x="1234331" y="3252265"/>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3</a:t>
              </a:r>
              <a:endParaRPr lang="en-US" sz="2000" dirty="0">
                <a:solidFill>
                  <a:schemeClr val="bg1"/>
                </a:solidFill>
              </a:endParaRPr>
            </a:p>
          </p:txBody>
        </p:sp>
        <p:sp>
          <p:nvSpPr>
            <p:cNvPr id="19" name="Parallelogram 18"/>
            <p:cNvSpPr/>
            <p:nvPr/>
          </p:nvSpPr>
          <p:spPr bwMode="auto">
            <a:xfrm>
              <a:off x="2217600" y="3252265"/>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Foreign Vessels and Myanmar Waters</a:t>
              </a:r>
              <a:endParaRPr lang="en-US" sz="2000" dirty="0">
                <a:solidFill>
                  <a:schemeClr val="bg1"/>
                </a:solidFill>
              </a:endParaRPr>
            </a:p>
          </p:txBody>
        </p:sp>
        <p:sp>
          <p:nvSpPr>
            <p:cNvPr id="22" name="Parallelogram 21"/>
            <p:cNvSpPr/>
            <p:nvPr/>
          </p:nvSpPr>
          <p:spPr bwMode="auto">
            <a:xfrm>
              <a:off x="1081931" y="3847800"/>
              <a:ext cx="1041400" cy="54000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4</a:t>
              </a:r>
              <a:endParaRPr lang="en-US" sz="2000" dirty="0">
                <a:solidFill>
                  <a:schemeClr val="bg1"/>
                </a:solidFill>
              </a:endParaRPr>
            </a:p>
          </p:txBody>
        </p:sp>
        <p:sp>
          <p:nvSpPr>
            <p:cNvPr id="24" name="Parallelogram 23"/>
            <p:cNvSpPr/>
            <p:nvPr/>
          </p:nvSpPr>
          <p:spPr bwMode="auto">
            <a:xfrm>
              <a:off x="2065200" y="3847800"/>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da-DK" sz="2000" dirty="0" smtClean="0">
                  <a:solidFill>
                    <a:schemeClr val="bg1"/>
                  </a:solidFill>
                  <a:latin typeface="Calibri" pitchFamily="-108" charset="0"/>
                </a:rPr>
                <a:t>Environmental Framework and Marine Pollution</a:t>
              </a:r>
              <a:endParaRPr lang="da-DK" sz="2000" dirty="0">
                <a:solidFill>
                  <a:schemeClr val="bg1"/>
                </a:solidFill>
                <a:latin typeface="Calibri" pitchFamily="-108" charset="0"/>
              </a:endParaRPr>
            </a:p>
          </p:txBody>
        </p:sp>
        <p:sp>
          <p:nvSpPr>
            <p:cNvPr id="44" name="Parallelogram 43"/>
            <p:cNvSpPr/>
            <p:nvPr/>
          </p:nvSpPr>
          <p:spPr bwMode="auto">
            <a:xfrm>
              <a:off x="2370000" y="2656731"/>
              <a:ext cx="6012000" cy="540000"/>
            </a:xfrm>
            <a:prstGeom prst="parallelogram">
              <a:avLst/>
            </a:prstGeom>
            <a:solidFill>
              <a:srgbClr val="EBE728"/>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tx1"/>
                  </a:solidFill>
                </a:rPr>
                <a:t>Functions of Maritime Authorities</a:t>
              </a:r>
              <a:endParaRPr lang="en-US" sz="2000" dirty="0">
                <a:solidFill>
                  <a:schemeClr val="tx1"/>
                </a:solidFill>
              </a:endParaRPr>
            </a:p>
          </p:txBody>
        </p:sp>
        <p:sp>
          <p:nvSpPr>
            <p:cNvPr id="57" name="Parallelogram 56"/>
            <p:cNvSpPr/>
            <p:nvPr/>
          </p:nvSpPr>
          <p:spPr bwMode="auto">
            <a:xfrm>
              <a:off x="929531" y="4448644"/>
              <a:ext cx="1041400" cy="524070"/>
            </a:xfrm>
            <a:prstGeom prst="parallelogram">
              <a:avLst>
                <a:gd name="adj" fmla="val 28140"/>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AU" sz="2000" dirty="0" smtClean="0">
                  <a:solidFill>
                    <a:schemeClr val="bg1"/>
                  </a:solidFill>
                </a:rPr>
                <a:t>5</a:t>
              </a:r>
              <a:endParaRPr lang="en-US" sz="2000" dirty="0">
                <a:solidFill>
                  <a:schemeClr val="bg1"/>
                </a:solidFill>
              </a:endParaRPr>
            </a:p>
          </p:txBody>
        </p:sp>
        <p:sp>
          <p:nvSpPr>
            <p:cNvPr id="56" name="Parallelogram 55"/>
            <p:cNvSpPr/>
            <p:nvPr/>
          </p:nvSpPr>
          <p:spPr bwMode="auto">
            <a:xfrm>
              <a:off x="1912800" y="4440679"/>
              <a:ext cx="6012000" cy="540000"/>
            </a:xfrm>
            <a:prstGeom prst="parallelogram">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AU" sz="2000" dirty="0" smtClean="0">
                  <a:solidFill>
                    <a:schemeClr val="bg1"/>
                  </a:solidFill>
                </a:rPr>
                <a:t>Labor Obligations</a:t>
              </a:r>
              <a:endParaRPr lang="en-US" sz="2000" dirty="0">
                <a:solidFill>
                  <a:schemeClr val="bg1"/>
                </a:solidFill>
              </a:endParaRPr>
            </a:p>
          </p:txBody>
        </p:sp>
      </p:grpSp>
    </p:spTree>
    <p:extLst>
      <p:ext uri="{BB962C8B-B14F-4D97-AF65-F5344CB8AC3E}">
        <p14:creationId xmlns:p14="http://schemas.microsoft.com/office/powerpoint/2010/main" val="176622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916832"/>
            <a:ext cx="4441360" cy="3832602"/>
          </a:xfrm>
        </p:spPr>
      </p:pic>
      <p:sp>
        <p:nvSpPr>
          <p:cNvPr id="3" name="Title 2"/>
          <p:cNvSpPr>
            <a:spLocks noGrp="1"/>
          </p:cNvSpPr>
          <p:nvPr>
            <p:ph type="title"/>
          </p:nvPr>
        </p:nvSpPr>
        <p:spPr/>
        <p:txBody>
          <a:bodyPr/>
          <a:lstStyle/>
          <a:p>
            <a:r>
              <a:rPr lang="en-AU" dirty="0" smtClean="0"/>
              <a:t>Ports of Myanmar</a:t>
            </a:r>
            <a:endParaRPr lang="en-US" dirty="0"/>
          </a:p>
        </p:txBody>
      </p:sp>
    </p:spTree>
    <p:extLst>
      <p:ext uri="{BB962C8B-B14F-4D97-AF65-F5344CB8AC3E}">
        <p14:creationId xmlns:p14="http://schemas.microsoft.com/office/powerpoint/2010/main" val="408667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FDL Feb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FDL - Feb 2012_PPT_template 2102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FDL Blank Feb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A7A9AC"/>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10133</TotalTime>
  <Words>1908</Words>
  <Application>Microsoft Office PowerPoint</Application>
  <PresentationFormat>On-screen Show (4:3)</PresentationFormat>
  <Paragraphs>229</Paragraphs>
  <Slides>30</Slides>
  <Notes>10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DFDL Feb 2012</vt:lpstr>
      <vt:lpstr>DFDL - Feb 2012_PPT_template 21022012</vt:lpstr>
      <vt:lpstr>DFDL Blank Feb 2014</vt:lpstr>
      <vt:lpstr>PowerPoint Presentation</vt:lpstr>
      <vt:lpstr>Outline of the Talk</vt:lpstr>
      <vt:lpstr>Outline of the Talk</vt:lpstr>
      <vt:lpstr>Accessing Opportunities in Myanmar – into Myanmar Waters</vt:lpstr>
      <vt:lpstr>Accessing Opportunities in Myanmar – Into Myanmar Waters</vt:lpstr>
      <vt:lpstr>PowerPoint Presentation</vt:lpstr>
      <vt:lpstr>Accessing Opportunities in Myanmar – Into Myanmar Waters cont’d</vt:lpstr>
      <vt:lpstr>Outline of the Talk</vt:lpstr>
      <vt:lpstr>Ports of Myanmar</vt:lpstr>
      <vt:lpstr> Foreign vessel entering Myanmar waters Relevant Maritime authorities  </vt:lpstr>
      <vt:lpstr>Maritime authorities </vt:lpstr>
      <vt:lpstr> Functions of DMA</vt:lpstr>
      <vt:lpstr>Relevant authorities ‒ Services of MPA</vt:lpstr>
      <vt:lpstr>Outline of the Talk</vt:lpstr>
      <vt:lpstr>Foreign vessels entering  Myanmar waters</vt:lpstr>
      <vt:lpstr>Outline of the Talk</vt:lpstr>
      <vt:lpstr>Foreign vessels registering in Myanmar</vt:lpstr>
      <vt:lpstr>Foreign vessels registering in Myanmar</vt:lpstr>
      <vt:lpstr>Crew</vt:lpstr>
      <vt:lpstr>Outline of the Talk</vt:lpstr>
      <vt:lpstr>Environmental Conservation Law and Rules</vt:lpstr>
      <vt:lpstr>Reporting obligations for PSC proponents and subcontractors</vt:lpstr>
      <vt:lpstr>Environmental offences and penalties</vt:lpstr>
      <vt:lpstr>Other international treaties</vt:lpstr>
      <vt:lpstr>Outline of the Talk</vt:lpstr>
      <vt:lpstr>Offshore Operators as Employers</vt:lpstr>
      <vt:lpstr>Employment Contracts in Myanmar</vt:lpstr>
      <vt:lpstr>Workforce</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Jaime Casanova</dc:creator>
  <cp:lastModifiedBy>User</cp:lastModifiedBy>
  <cp:revision>663</cp:revision>
  <cp:lastPrinted>2014-03-19T10:05:28Z</cp:lastPrinted>
  <dcterms:created xsi:type="dcterms:W3CDTF">1601-01-01T00:00:00Z</dcterms:created>
  <dcterms:modified xsi:type="dcterms:W3CDTF">2014-09-04T06:47:29Z</dcterms:modified>
</cp:coreProperties>
</file>